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66" r:id="rId2"/>
    <p:sldId id="256" r:id="rId3"/>
    <p:sldId id="259" r:id="rId4"/>
    <p:sldId id="269" r:id="rId5"/>
    <p:sldId id="271" r:id="rId6"/>
    <p:sldId id="282" r:id="rId7"/>
    <p:sldId id="270" r:id="rId8"/>
    <p:sldId id="257" r:id="rId9"/>
    <p:sldId id="260" r:id="rId10"/>
    <p:sldId id="267" r:id="rId11"/>
    <p:sldId id="273" r:id="rId12"/>
    <p:sldId id="292" r:id="rId13"/>
    <p:sldId id="277" r:id="rId14"/>
    <p:sldId id="278" r:id="rId15"/>
    <p:sldId id="262" r:id="rId16"/>
    <p:sldId id="263" r:id="rId17"/>
    <p:sldId id="291" r:id="rId18"/>
    <p:sldId id="264" r:id="rId19"/>
    <p:sldId id="265" r:id="rId20"/>
    <p:sldId id="294" r:id="rId21"/>
    <p:sldId id="274" r:id="rId22"/>
    <p:sldId id="281" r:id="rId23"/>
    <p:sldId id="268" r:id="rId24"/>
  </p:sldIdLst>
  <p:sldSz cx="12192000" cy="6858000"/>
  <p:notesSz cx="6858000" cy="9144000"/>
  <p:embeddedFontLst>
    <p:embeddedFont>
      <p:font typeface="a바른생각" panose="02020600000000000000" pitchFamily="18" charset="-127"/>
      <p:regular r:id="rId26"/>
    </p:embeddedFont>
    <p:embeddedFont>
      <p:font typeface="a비타민" panose="02020600000000000000" pitchFamily="18" charset="-127"/>
      <p:regular r:id="rId27"/>
    </p:embeddedFont>
    <p:embeddedFont>
      <p:font typeface="HY목각파임B" panose="02030600000101010101" pitchFamily="18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휴먼엑스포" panose="02030504000101010101" pitchFamily="18" charset="-127"/>
      <p:regular r:id="rId33"/>
    </p:embeddedFont>
    <p:embeddedFont>
      <p:font typeface="휴먼옛체" panose="0203050400010101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9AF8"/>
    <a:srgbClr val="9F5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941" autoAdjust="0"/>
  </p:normalViewPr>
  <p:slideViewPr>
    <p:cSldViewPr snapToGrid="0">
      <p:cViewPr varScale="1">
        <p:scale>
          <a:sx n="71" d="100"/>
          <a:sy n="71" d="100"/>
        </p:scale>
        <p:origin x="11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155FC-ED14-4E2F-84C7-5F7949AABB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4630-3BA1-4E5F-8C69-72BC5758C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20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공지사항을 숙지해주시길 바랍니다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숙지하셨다면</a:t>
            </a:r>
            <a:r>
              <a:rPr lang="en-US" altLang="ko-KR" dirty="0"/>
              <a:t>, </a:t>
            </a:r>
            <a:r>
              <a:rPr lang="ko-KR" altLang="en-US" dirty="0"/>
              <a:t>발표 시작하도록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36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29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스캐넷체인은</a:t>
            </a:r>
            <a:r>
              <a:rPr lang="ko-KR" altLang="en-US" dirty="0"/>
              <a:t> </a:t>
            </a:r>
            <a:r>
              <a:rPr lang="ko-KR" altLang="en-US" dirty="0" err="1"/>
              <a:t>넴</a:t>
            </a:r>
            <a:r>
              <a:rPr lang="ko-KR" altLang="en-US" dirty="0"/>
              <a:t> 블록체인 플랫폼을 기반으로 하여 만들어졌다고 말씀드렸는데요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넴</a:t>
            </a:r>
            <a:r>
              <a:rPr lang="en-US" altLang="ko-KR" dirty="0"/>
              <a:t> </a:t>
            </a:r>
            <a:r>
              <a:rPr lang="ko-KR" altLang="en-US" dirty="0"/>
              <a:t>블록체인 플랫폼은 높은 확장성과 빠른 속도를 갖춘 블록체인 플랫폼으로 업계 최고 수준의 트랜잭션 처리 속도를 제공하고 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더불어 높은 안정성과 기업 커스터마이징 서비스 등을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스캐넷체인은</a:t>
            </a:r>
            <a:r>
              <a:rPr lang="ko-KR" altLang="en-US" dirty="0"/>
              <a:t> 이러한 특징을 가진 </a:t>
            </a:r>
            <a:r>
              <a:rPr lang="ko-KR" altLang="en-US" dirty="0" err="1"/>
              <a:t>넴</a:t>
            </a:r>
            <a:r>
              <a:rPr lang="ko-KR" altLang="en-US" dirty="0"/>
              <a:t> 블록체인 플랫폼을 기반으로 만들어졌습니다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4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스캐넷체인은</a:t>
            </a:r>
            <a:r>
              <a:rPr lang="ko-KR" altLang="en-US" dirty="0"/>
              <a:t> 하이브리드 블록체인 플랫폼 구조를 가지고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하이브리드 블록체인 플랫폼이란</a:t>
            </a:r>
            <a:r>
              <a:rPr lang="en-US" altLang="ko-KR" dirty="0"/>
              <a:t>, </a:t>
            </a:r>
            <a:r>
              <a:rPr lang="ko-KR" altLang="en-US" dirty="0"/>
              <a:t>온체인과 오프체인으로 나누어 구성된 블록체인 모델로</a:t>
            </a:r>
          </a:p>
          <a:p>
            <a:r>
              <a:rPr lang="ko-KR" altLang="en-US" dirty="0"/>
              <a:t>상용화된 </a:t>
            </a:r>
            <a:r>
              <a:rPr lang="en-US" altLang="ko-KR" dirty="0"/>
              <a:t>'AR </a:t>
            </a:r>
            <a:r>
              <a:rPr lang="ko-KR" altLang="en-US" dirty="0"/>
              <a:t>소셜 플랫폼</a:t>
            </a:r>
            <a:r>
              <a:rPr lang="en-US" altLang="ko-KR" dirty="0"/>
              <a:t>'</a:t>
            </a:r>
            <a:r>
              <a:rPr lang="ko-KR" altLang="en-US" dirty="0"/>
              <a:t>과 </a:t>
            </a:r>
            <a:r>
              <a:rPr lang="en-US" altLang="ko-KR" dirty="0"/>
              <a:t>'</a:t>
            </a:r>
            <a:r>
              <a:rPr lang="ko-KR" altLang="en-US" dirty="0"/>
              <a:t>블록체인 네트워크</a:t>
            </a:r>
            <a:r>
              <a:rPr lang="en-US" altLang="ko-KR" dirty="0"/>
              <a:t>'</a:t>
            </a:r>
            <a:r>
              <a:rPr lang="ko-KR" altLang="en-US" dirty="0"/>
              <a:t>를 모두 사용할 수 있는 구조입니다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온체인</a:t>
            </a:r>
            <a:r>
              <a:rPr lang="en-US" altLang="ko-KR" dirty="0"/>
              <a:t>(On-chain)</a:t>
            </a:r>
            <a:r>
              <a:rPr lang="ko-KR" altLang="en-US" dirty="0"/>
              <a:t>섹션은 블록체인 고유의 특성이 </a:t>
            </a:r>
            <a:r>
              <a:rPr lang="ko-KR" altLang="en-US" dirty="0" err="1"/>
              <a:t>구현되어있는</a:t>
            </a:r>
            <a:r>
              <a:rPr lang="ko-KR" altLang="en-US" dirty="0"/>
              <a:t> 부분이고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오프체인은</a:t>
            </a:r>
            <a:r>
              <a:rPr lang="en-US" altLang="ko-KR" dirty="0"/>
              <a:t>(Off-chain)</a:t>
            </a:r>
            <a:r>
              <a:rPr lang="ko-KR" altLang="en-US" dirty="0"/>
              <a:t>은 블록체인 고유의 특성때문에</a:t>
            </a:r>
            <a:r>
              <a:rPr lang="en-US" altLang="ko-KR" dirty="0"/>
              <a:t>, </a:t>
            </a:r>
            <a:r>
              <a:rPr lang="ko-KR" altLang="en-US" dirty="0"/>
              <a:t>사용자들이 </a:t>
            </a:r>
            <a:r>
              <a:rPr lang="ko-KR" altLang="en-US" dirty="0" err="1"/>
              <a:t>불편했었던</a:t>
            </a:r>
            <a:r>
              <a:rPr lang="ko-KR" altLang="en-US" dirty="0"/>
              <a:t> 부분들을 구현해 놓은 부분입니다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사용자가 콘텐츠의 내용을 수정하고 삭제하는 기능과 빠른 </a:t>
            </a:r>
            <a:r>
              <a:rPr lang="ko-KR" altLang="en-US" dirty="0" err="1"/>
              <a:t>트랜젝션이</a:t>
            </a:r>
            <a:r>
              <a:rPr lang="ko-KR" altLang="en-US" dirty="0"/>
              <a:t> 가능하여 실상용화가 가능하게 만든 것이 다른 블록체인들과 비교될 수 있는 특징입니다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133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특징으로는</a:t>
            </a:r>
            <a:r>
              <a:rPr lang="en-US" altLang="ko-KR" dirty="0"/>
              <a:t>, </a:t>
            </a:r>
            <a:r>
              <a:rPr lang="ko-KR" altLang="en-US" dirty="0"/>
              <a:t>오픈 마켓 플랫폼의 특징을 가지고 있다는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사용자는 소셜 네트워크를 이용하는 것만으로도 블록체인 기술을 </a:t>
            </a:r>
            <a:r>
              <a:rPr lang="ko-KR" altLang="en-US" dirty="0" err="1"/>
              <a:t>활용하게됩니다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계정을 생성하고 사진과 동영상을 업로드하며 소통하는 것까지</a:t>
            </a:r>
          </a:p>
          <a:p>
            <a:r>
              <a:rPr lang="ko-KR" altLang="en-US" dirty="0"/>
              <a:t>또한 광고를 보고 물건을 구매하는 등 모든 일상 속의 활동은 </a:t>
            </a:r>
            <a:r>
              <a:rPr lang="ko-KR" altLang="en-US" dirty="0" err="1"/>
              <a:t>해쉬화되어</a:t>
            </a:r>
            <a:r>
              <a:rPr lang="ko-KR" altLang="en-US" dirty="0"/>
              <a:t> 블록으로 생성되고 블록체인에 기록됩니다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89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넷째로 블록체인에서 빼놓을 수 없는 부분이자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사람들이 중요시하게 생각하는 부분이 바로 보상입니다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스캐넷체인에서는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단지 플랫폼을 사용하거나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주어진 광고를 시청하거나 심지어 물건을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판매했을때조차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SWC, 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스캐넷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월드 코인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보상으로 받게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보상으로 받은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토큰으로는 상품을 구매하거나 디스카운트를 받는 등 다양하게 이용할 수 있다고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76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토큰을 보상으로 받는다고 하였는데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스캐넷체인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 속에서 사용자들은 자신이 주체가 되어 활동하며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활동량을 기반으로 보상을 지급하는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POA(Proof-Of-Activity)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합의 알고리즘에 의거하여 보상을 지급받고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73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 말씀드리면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흔하게 사용되는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병합된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증명방식입니다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/>
              <a:t>이해를 돕기 위해 각각에 대해서 간단하게 말씀드리면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13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POW</a:t>
            </a:r>
            <a:r>
              <a:rPr lang="ko-KR" altLang="en-US" dirty="0"/>
              <a:t>는 저희가 수업시간에 배웠던 것과 같이</a:t>
            </a:r>
            <a:r>
              <a:rPr lang="en-US" altLang="ko-KR" dirty="0"/>
              <a:t>, </a:t>
            </a:r>
            <a:r>
              <a:rPr lang="ko-KR" altLang="en-US" dirty="0"/>
              <a:t>작업증명방식으로</a:t>
            </a:r>
            <a:endParaRPr lang="en-US" altLang="ko-KR" dirty="0"/>
          </a:p>
          <a:p>
            <a:r>
              <a:rPr lang="ko-KR" altLang="en-US" dirty="0"/>
              <a:t>블록을 생성하기 위해 들인 노력만큼 보상을 받을 수 있다는 정책입니다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35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블록을 생성할 수 있는 확률을 각 노드가 갖고 있는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토큰의 지분에 비례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하도록 하는 증명 방식입니다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지분과 더 성숙한 토큰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오랜 시간 보유한 토큰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가진 참여자가 보상을 받을 가능성이 더 크다는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11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en-US" altLang="ko-KR" dirty="0"/>
              <a:t>POW</a:t>
            </a:r>
            <a:r>
              <a:rPr lang="ko-KR" altLang="en-US" dirty="0"/>
              <a:t>와 </a:t>
            </a:r>
            <a:r>
              <a:rPr lang="en-US" altLang="ko-KR" dirty="0"/>
              <a:t>POS</a:t>
            </a:r>
            <a:r>
              <a:rPr lang="ko-KR" altLang="en-US" dirty="0"/>
              <a:t>가 결합된 </a:t>
            </a:r>
            <a:r>
              <a:rPr lang="en-US" altLang="ko-KR" dirty="0"/>
              <a:t>POA </a:t>
            </a:r>
            <a:r>
              <a:rPr lang="ko-KR" altLang="en-US" dirty="0"/>
              <a:t>알고리즘으로</a:t>
            </a:r>
            <a:r>
              <a:rPr lang="en-US" altLang="ko-KR" dirty="0"/>
              <a:t>,</a:t>
            </a:r>
            <a:r>
              <a:rPr lang="ko-KR" altLang="en-US" dirty="0"/>
              <a:t> 각자의 필요와 목적에 따라 활동하고 기여한 만큼 정당하게 보상받음으로써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사용자의 자발적 참여로 인해 지속적으로 순환하는 에코시스템 속에서 </a:t>
            </a:r>
            <a:r>
              <a:rPr lang="en-US" altLang="ko-KR" dirty="0"/>
              <a:t>SWC</a:t>
            </a:r>
            <a:r>
              <a:rPr lang="ko-KR" altLang="en-US" dirty="0"/>
              <a:t>토큰은 유동성을 가지게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4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 </a:t>
            </a:r>
            <a:r>
              <a:rPr lang="ko-KR" altLang="en-US" dirty="0"/>
              <a:t>블록체인</a:t>
            </a:r>
            <a:r>
              <a:rPr lang="en-US" altLang="ko-KR" dirty="0"/>
              <a:t>, </a:t>
            </a:r>
            <a:r>
              <a:rPr lang="ko-KR" altLang="en-US" dirty="0" err="1"/>
              <a:t>스캐넷체인에</a:t>
            </a:r>
            <a:r>
              <a:rPr lang="ko-KR" altLang="en-US" dirty="0"/>
              <a:t> 대해서 </a:t>
            </a:r>
            <a:r>
              <a:rPr lang="ko-KR" altLang="en-US" dirty="0" err="1"/>
              <a:t>발표하게된</a:t>
            </a:r>
            <a:r>
              <a:rPr lang="en-US" altLang="ko-KR" dirty="0"/>
              <a:t>, </a:t>
            </a:r>
            <a:r>
              <a:rPr lang="ko-KR" altLang="en-US" dirty="0"/>
              <a:t>이예지 </a:t>
            </a:r>
            <a:r>
              <a:rPr lang="ko-KR" altLang="en-US" dirty="0" err="1"/>
              <a:t>문지환</a:t>
            </a:r>
            <a:r>
              <a:rPr lang="ko-KR" altLang="en-US" dirty="0"/>
              <a:t> </a:t>
            </a:r>
            <a:r>
              <a:rPr lang="ko-KR" altLang="en-US" dirty="0" err="1"/>
              <a:t>황성현조의</a:t>
            </a:r>
            <a:r>
              <a:rPr lang="ko-KR" altLang="en-US" dirty="0"/>
              <a:t> </a:t>
            </a:r>
            <a:r>
              <a:rPr lang="ko-KR" altLang="en-US" dirty="0" err="1"/>
              <a:t>문지환입니다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383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지금까지 </a:t>
            </a:r>
            <a:r>
              <a:rPr lang="en-US" altLang="ko-KR" dirty="0"/>
              <a:t>AR</a:t>
            </a:r>
            <a:r>
              <a:rPr lang="ko-KR" altLang="en-US" dirty="0"/>
              <a:t>과 블록체인을 접목시킨 </a:t>
            </a:r>
            <a:r>
              <a:rPr lang="ko-KR" altLang="en-US" dirty="0" err="1"/>
              <a:t>스캐넷체인에</a:t>
            </a:r>
            <a:r>
              <a:rPr lang="ko-KR" altLang="en-US" dirty="0"/>
              <a:t> 대해서 말씀을 드렸는데요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자주 이슈화되는 </a:t>
            </a:r>
            <a:r>
              <a:rPr lang="en-US" altLang="ko-KR" dirty="0"/>
              <a:t>AR</a:t>
            </a:r>
            <a:r>
              <a:rPr lang="ko-KR" altLang="en-US" dirty="0"/>
              <a:t>에 발맞춰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차산업의 선두주자라 불리는 블록체인을 결합한 것이</a:t>
            </a:r>
            <a:endParaRPr lang="en-US" altLang="ko-KR" dirty="0"/>
          </a:p>
          <a:p>
            <a:r>
              <a:rPr lang="ko-KR" altLang="en-US" dirty="0"/>
              <a:t>어떻게 보면 굉장히 혁신적으로 보일 수 있지만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이전의 수 많은 블록체인 코인들과 같이 장점만을 강조한 것에만 시선을 둬서 긍정적인 방향으로만 바라본 것은 아닐까 라는 말씀드리고 싶었습니다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현실적으로는 이 </a:t>
            </a:r>
            <a:r>
              <a:rPr lang="ko-KR" altLang="en-US" dirty="0" err="1"/>
              <a:t>스캐넷체인</a:t>
            </a:r>
            <a:r>
              <a:rPr lang="ko-KR" altLang="en-US" dirty="0"/>
              <a:t> 역시</a:t>
            </a:r>
            <a:r>
              <a:rPr lang="en-US" altLang="ko-KR" dirty="0"/>
              <a:t>, </a:t>
            </a:r>
            <a:r>
              <a:rPr lang="ko-KR" altLang="en-US" dirty="0"/>
              <a:t>지금까지 봐왔던 코인들과 어쩌면 크게 다르지 않은 블록체인기술의 산물이겠지만</a:t>
            </a:r>
            <a:r>
              <a:rPr lang="en-US" altLang="ko-KR" dirty="0"/>
              <a:t>,  </a:t>
            </a:r>
          </a:p>
          <a:p>
            <a:r>
              <a:rPr lang="en-US" altLang="ko-KR" dirty="0"/>
              <a:t>AR</a:t>
            </a:r>
            <a:r>
              <a:rPr lang="ko-KR" altLang="en-US" dirty="0"/>
              <a:t>과 블록체인을 결합한 최초의 플랫폼이라는 점을 기억해두고</a:t>
            </a:r>
            <a:r>
              <a:rPr lang="en-US" altLang="ko-KR" dirty="0"/>
              <a:t>, </a:t>
            </a:r>
            <a:r>
              <a:rPr lang="ko-KR" altLang="en-US" dirty="0"/>
              <a:t>훗날 </a:t>
            </a:r>
            <a:r>
              <a:rPr lang="en-US" altLang="ko-KR" dirty="0"/>
              <a:t>AR</a:t>
            </a:r>
            <a:r>
              <a:rPr lang="ko-KR" altLang="en-US" dirty="0"/>
              <a:t>과 블록체인을 결합한 기술발전의 초석이 되었다고 </a:t>
            </a:r>
            <a:r>
              <a:rPr lang="ko-KR" altLang="en-US" dirty="0" err="1"/>
              <a:t>기억할만한</a:t>
            </a:r>
            <a:r>
              <a:rPr lang="ko-KR" altLang="en-US" dirty="0"/>
              <a:t> 가치는 있다고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15F49-AEE1-4162-A73B-775B004C63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2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r>
              <a:rPr lang="ko-KR" altLang="en-US" dirty="0" err="1"/>
              <a:t>스캐넷체인을</a:t>
            </a:r>
            <a:r>
              <a:rPr lang="ko-KR" altLang="en-US" dirty="0"/>
              <a:t> </a:t>
            </a:r>
            <a:r>
              <a:rPr lang="ko-KR" altLang="en-US" dirty="0" err="1"/>
              <a:t>조사하게된</a:t>
            </a:r>
            <a:r>
              <a:rPr lang="ko-KR" altLang="en-US" dirty="0"/>
              <a:t> 동기와 </a:t>
            </a:r>
            <a:r>
              <a:rPr lang="ko-KR" altLang="en-US" dirty="0" err="1"/>
              <a:t>스캐넷체인이</a:t>
            </a:r>
            <a:r>
              <a:rPr lang="ko-KR" altLang="en-US" dirty="0"/>
              <a:t> 무엇인지</a:t>
            </a:r>
            <a:r>
              <a:rPr lang="en-US" altLang="ko-KR" dirty="0"/>
              <a:t>, </a:t>
            </a:r>
            <a:r>
              <a:rPr lang="ko-KR" altLang="en-US" dirty="0"/>
              <a:t>그리고 특징과 결론에 대해서 말씀드리며 발표를 마치도록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6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</a:t>
            </a:r>
            <a:r>
              <a:rPr lang="ko-KR" altLang="en-US" dirty="0"/>
              <a:t>이라고 하는 단어 자체는 익숙하게 </a:t>
            </a:r>
            <a:r>
              <a:rPr lang="en-US" altLang="ko-KR" dirty="0"/>
              <a:t>‘</a:t>
            </a:r>
            <a:r>
              <a:rPr lang="ko-KR" altLang="en-US" dirty="0"/>
              <a:t>증강현실</a:t>
            </a:r>
            <a:r>
              <a:rPr lang="en-US" altLang="ko-KR" dirty="0"/>
              <a:t>’ </a:t>
            </a:r>
            <a:r>
              <a:rPr lang="ko-KR" altLang="en-US" dirty="0"/>
              <a:t>이라고 많이 알고 </a:t>
            </a:r>
            <a:r>
              <a:rPr lang="ko-KR" altLang="en-US" dirty="0" err="1"/>
              <a:t>계실겁니다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현실세계에 </a:t>
            </a:r>
            <a:r>
              <a:rPr lang="en-US" altLang="ko-KR" dirty="0"/>
              <a:t>3</a:t>
            </a:r>
            <a:r>
              <a:rPr lang="ko-KR" altLang="en-US" dirty="0"/>
              <a:t>차원의 가상 이미지를 겹쳐 보여주는 기술을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한때</a:t>
            </a:r>
            <a:r>
              <a:rPr lang="en-US" altLang="ko-KR" dirty="0"/>
              <a:t>, </a:t>
            </a:r>
            <a:r>
              <a:rPr lang="ko-KR" altLang="en-US" dirty="0"/>
              <a:t>유명했던 </a:t>
            </a:r>
            <a:r>
              <a:rPr lang="en-US" altLang="ko-KR" dirty="0"/>
              <a:t>‘</a:t>
            </a:r>
            <a:r>
              <a:rPr lang="ko-KR" altLang="en-US" dirty="0"/>
              <a:t>포켓몬 고</a:t>
            </a:r>
            <a:r>
              <a:rPr lang="en-US" altLang="ko-KR" dirty="0"/>
              <a:t>’ </a:t>
            </a:r>
            <a:r>
              <a:rPr lang="ko-KR" altLang="en-US" dirty="0"/>
              <a:t>모바일 게임을 알고 </a:t>
            </a:r>
            <a:r>
              <a:rPr lang="ko-KR" altLang="en-US" dirty="0" err="1"/>
              <a:t>계실겁니다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포켓몬고</a:t>
            </a:r>
            <a:r>
              <a:rPr lang="ko-KR" altLang="en-US" dirty="0"/>
              <a:t> 같은 게임 뿐만 아니라</a:t>
            </a:r>
            <a:r>
              <a:rPr lang="en-US" altLang="ko-KR" dirty="0"/>
              <a:t>, </a:t>
            </a:r>
            <a:r>
              <a:rPr lang="ko-KR" altLang="en-US" dirty="0" err="1"/>
              <a:t>이케아의</a:t>
            </a:r>
            <a:r>
              <a:rPr lang="ko-KR" altLang="en-US" dirty="0"/>
              <a:t> </a:t>
            </a:r>
            <a:r>
              <a:rPr lang="en-US" altLang="ko-KR" dirty="0"/>
              <a:t>AR</a:t>
            </a:r>
            <a:r>
              <a:rPr lang="ko-KR" altLang="en-US" dirty="0"/>
              <a:t>가구 배치 어플리케이션 등 점점 </a:t>
            </a:r>
            <a:r>
              <a:rPr lang="en-US" altLang="ko-KR" dirty="0"/>
              <a:t>AR</a:t>
            </a:r>
            <a:r>
              <a:rPr lang="ko-KR" altLang="en-US" dirty="0"/>
              <a:t>이 저희 생활 속으로 들어오고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15F49-AEE1-4162-A73B-775B004C63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7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자주 이슈화되는 이 </a:t>
            </a:r>
            <a:r>
              <a:rPr lang="en-US" altLang="ko-KR" dirty="0"/>
              <a:t>AR</a:t>
            </a:r>
            <a:r>
              <a:rPr lang="ko-KR" altLang="en-US" dirty="0"/>
              <a:t>과 블록체인기술을 최초로 접목시킨 </a:t>
            </a:r>
            <a:r>
              <a:rPr lang="en-US" altLang="ko-KR" dirty="0"/>
              <a:t>‘</a:t>
            </a:r>
            <a:r>
              <a:rPr lang="ko-KR" altLang="en-US" dirty="0" err="1"/>
              <a:t>스캐넷체인</a:t>
            </a:r>
            <a:r>
              <a:rPr lang="en-US" altLang="ko-KR" dirty="0"/>
              <a:t>’</a:t>
            </a:r>
            <a:r>
              <a:rPr lang="ko-KR" altLang="en-US" dirty="0"/>
              <a:t> 대해서 알아보았습니다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15F49-AEE1-4162-A73B-775B004C63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95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스캐넷체인이란</a:t>
            </a:r>
            <a:r>
              <a:rPr lang="ko-KR" altLang="en-US" dirty="0"/>
              <a:t> 무엇일까요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708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스캐넷체인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Scanetchain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플랫폼을 기반으로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기술과 블록체인을 접목시켜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최초로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상용화 플랫폼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설계된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3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스캐넷체인은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기술을 사용하며 상호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운용성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비슷한 말로 상호 호환성을 보장합니다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스캐넷체인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플랫폼을 통해서 광고를 하거나 광고를 볼 수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물건을 구매할 수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소셜 네트워킹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서비스로써도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ko-KR" altLang="en-US" dirty="0"/>
              <a:t>상호운용성 </a:t>
            </a:r>
            <a:r>
              <a:rPr lang="en-US" altLang="ko-KR" dirty="0"/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하나의 시스템이 동일 또는 이기종의 다른 시스템과 아무런 제약이 없이 서로 호환되어 사용할 수 있는 성질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94630-3BA1-4E5F-8C69-72BC5758C8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02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진형이가 마시는 커피가 궁금해진 예지는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커피에 그려져 있는 로고를 스캔합니다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로고를 스캔하자</a:t>
            </a:r>
            <a:r>
              <a:rPr lang="en-US" altLang="ko-KR" dirty="0"/>
              <a:t>. </a:t>
            </a:r>
            <a:r>
              <a:rPr lang="ko-KR" altLang="en-US" dirty="0"/>
              <a:t>관련된 정보가 나타납니다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저 커피는 슬립워크에서 구매한 커피였습니다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이제 </a:t>
            </a:r>
            <a:r>
              <a:rPr lang="ko-KR" altLang="en-US" dirty="0" err="1"/>
              <a:t>스캐넷체인이</a:t>
            </a:r>
            <a:r>
              <a:rPr lang="ko-KR" altLang="en-US" dirty="0"/>
              <a:t> 어떻게 활용될 수 있는지 조금 감이 </a:t>
            </a:r>
            <a:r>
              <a:rPr lang="ko-KR" altLang="en-US" dirty="0" err="1"/>
              <a:t>잡히시나요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이렇게만 보시면 단지 </a:t>
            </a:r>
            <a:r>
              <a:rPr lang="en-US" altLang="ko-KR" dirty="0"/>
              <a:t>AR</a:t>
            </a:r>
            <a:r>
              <a:rPr lang="ko-KR" altLang="en-US" dirty="0"/>
              <a:t>만 이용한 어플리케이션으로 </a:t>
            </a:r>
            <a:r>
              <a:rPr lang="ko-KR" altLang="en-US" dirty="0" err="1"/>
              <a:t>느껴지실</a:t>
            </a:r>
            <a:r>
              <a:rPr lang="ko-KR" altLang="en-US" dirty="0"/>
              <a:t> 수 있는데요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스캐넷체인에</a:t>
            </a:r>
            <a:r>
              <a:rPr lang="ko-KR" altLang="en-US" dirty="0"/>
              <a:t> 대한 특징을 보시면 </a:t>
            </a:r>
            <a:r>
              <a:rPr lang="ko-KR" altLang="en-US" dirty="0" err="1"/>
              <a:t>블록체인으로써의</a:t>
            </a:r>
            <a:r>
              <a:rPr lang="ko-KR" altLang="en-US" dirty="0"/>
              <a:t> 구조를 확인하실 수 있으실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15F49-AEE1-4162-A73B-775B004C63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7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246D8-F2A7-42AA-A28A-872800979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01A32-F31D-471A-B158-FDADF5B66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DF1C7-8362-4453-977D-DA9E7AAD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C4587-1EE8-45A3-BD5F-06CAD57D4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0ED5B-3A95-4B99-B123-BA718C7D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9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A811E-D6B3-4DFF-B271-27C702F0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4509B-6059-4989-B299-4494452BC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CA4283-85FB-4BB2-ACE6-D9E6C4DC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6A8E5-CDF9-4842-BE6A-71359433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8A0A1-3B1B-4105-AAE4-1CB1074D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058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956F66-595D-444B-83B5-AFBC4C6DB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DF668B-0AD4-4CDB-84B1-F6AC3F435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C26FF-8D0A-4894-8C5E-C7AF21D20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BECDEC-0AEC-459D-8E95-F390EF23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A5DC3-CA1C-4A03-A23F-3A270490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1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7B434-7A99-43DA-AA98-C5599589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83DB5-39E1-432F-98C1-706818188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FFD82-46FA-4440-923A-A556DB45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1E23F-0FD1-4C45-9B6C-C847953F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E5588-BAD3-4D80-BABE-478B3273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35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34274-0A94-4E87-816A-8B648B7B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01CFC-9718-4004-8951-77F8EEA2D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64EE9-6AC2-46BD-A883-9CF948BA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0B198-8782-416F-821A-0BBEDBCF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A366E-FA9A-4995-BB21-00044EA8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1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F480D-B89E-4304-A173-1BB35A02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1B18AA-6FD4-43C9-9FF7-F71D24926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C81AB2-2B08-496F-AFDE-EFB1AC19D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1C05B-343A-4BAE-A07B-36556F20C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9CE322-ECFF-4FAD-AA6E-0707133E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0D0379-4C96-4C83-81EC-DB2F237F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0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AC2B1-FCAD-4A98-A458-29527546C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7C6D44-F581-441A-BCF4-4EAB0DB0E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49A0BD-9E50-4DB7-BBDB-580F24578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D301C3-C500-4B54-8750-5A5B42BF4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EBE79D-F6AA-48C8-B31B-DDE34AADF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C7B716-CAF4-40F6-B58E-761B1657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A06565-9E8E-4A89-BD12-DC2FB3CD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392FA5-A1A3-4477-BB2E-AAE629CE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3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4A565-8023-481D-B9AD-B862ABA8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962A8C-E04B-49B5-84AE-BB019DC9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74899C-FDB6-47CF-B9CC-EA4407F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AE19DD-492E-4373-96C7-8ABF5C4D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50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DCE783-B185-4456-8B81-9383E250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7D515A-A96D-4160-90D4-DFFD92FB1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ECD5EB-C711-467F-9A3F-DCAC8DAA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2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4F03D-D539-4A05-ADF5-486FB256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811C5-D094-409D-A69E-68585985C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2BC702-DB51-47F4-AE1E-4F2003375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CFB800-7D7B-4130-B690-658BA9D7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8D6F39-6F2F-45BF-828D-B1CF56D8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50B30C-A9FF-4C18-B774-4F18E23C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1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AACA8-5D04-464C-A1C6-878283CE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91DE12-9137-494E-865A-1E10E5281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FBF469-52A6-4A7C-8C0F-85DE0619D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71E7FA-6CB5-432C-A2DC-D93AFCA6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F4D805-9F2E-4E85-9AF1-479C9CF5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59B36-D9F5-4474-B35A-80E9E52A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68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55C1"/>
            </a:gs>
            <a:gs pos="100000">
              <a:srgbClr val="359AF8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1ACEA5-927F-43C7-9A08-EB9366E0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30765C-8610-403D-B1DC-CCEE1E1CE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A6B34-1713-40BB-AA7A-E60C8CAB6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3155F-EBDD-4AF6-BB7E-87F455A8BDD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CF924-A01D-4818-B8C6-D72FB7C0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D04490-F4E9-4ED3-A48E-996700BC2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59C2-FA2C-4AE3-8DFA-0E77F2AF2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DED58D7-9325-40C4-A643-C1AC00A1E233}"/>
              </a:ext>
            </a:extLst>
          </p:cNvPr>
          <p:cNvGrpSpPr/>
          <p:nvPr/>
        </p:nvGrpSpPr>
        <p:grpSpPr>
          <a:xfrm>
            <a:off x="0" y="1"/>
            <a:ext cx="12192000" cy="6858000"/>
            <a:chOff x="0" y="1"/>
            <a:chExt cx="10276514" cy="6517888"/>
          </a:xfrm>
        </p:grpSpPr>
        <p:pic>
          <p:nvPicPr>
            <p:cNvPr id="2050" name="Picture 2" descr="ê²½ê³  ì¤í¸ë¼ì´íì ëí ì´ë¯¸ì§ ê²ìê²°ê³¼">
              <a:extLst>
                <a:ext uri="{FF2B5EF4-FFF2-40B4-BE49-F238E27FC236}">
                  <a16:creationId xmlns:a16="http://schemas.microsoft.com/office/drawing/2014/main" id="{EAAFA288-9CE4-4C7C-98F1-50C791A34B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3"/>
            <a:stretch/>
          </p:blipFill>
          <p:spPr bwMode="auto">
            <a:xfrm>
              <a:off x="0" y="1"/>
              <a:ext cx="10276514" cy="651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4F3F8A-0657-46A4-8977-8D95EBBA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1929" y="2466975"/>
              <a:ext cx="1962150" cy="19240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C86ED6-19B4-456D-9AFE-E05EF7C41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3325" y="2466975"/>
              <a:ext cx="1962150" cy="19240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036A0D-B341-4ABC-9F66-DADB93EDF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8778" y="2466975"/>
              <a:ext cx="1962150" cy="1924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61C72D1-A43F-4997-B236-3AFD83400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8680" y="2466975"/>
              <a:ext cx="1962150" cy="192405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9E3B63-EE9A-4440-A7BA-AB7D122AEE71}"/>
              </a:ext>
            </a:extLst>
          </p:cNvPr>
          <p:cNvSpPr txBox="1"/>
          <p:nvPr/>
        </p:nvSpPr>
        <p:spPr>
          <a:xfrm>
            <a:off x="-1" y="2860646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본 발표는 특정 </a:t>
            </a:r>
            <a:r>
              <a:rPr lang="ko-KR" altLang="en-US" sz="4400" dirty="0">
                <a:solidFill>
                  <a:srgbClr val="FFC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코인</a:t>
            </a:r>
            <a:r>
              <a:rPr lang="ko-KR" altLang="en-US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을 </a:t>
            </a:r>
            <a:r>
              <a:rPr lang="ko-KR" altLang="en-US" sz="4400" dirty="0">
                <a:solidFill>
                  <a:srgbClr val="FFC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홍보</a:t>
            </a:r>
            <a:r>
              <a:rPr lang="ko-KR" altLang="en-US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하기 위한 </a:t>
            </a:r>
            <a:endParaRPr lang="en-US" altLang="ko-KR" sz="4400" dirty="0">
              <a:solidFill>
                <a:srgbClr val="FF000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r>
              <a:rPr lang="ko-KR" altLang="en-US" sz="4400" dirty="0">
                <a:solidFill>
                  <a:srgbClr val="FFC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발표가 아님</a:t>
            </a:r>
            <a:r>
              <a:rPr lang="ko-KR" altLang="en-US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을</a:t>
            </a:r>
            <a:r>
              <a:rPr lang="en-US" altLang="ko-KR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미리 말씀드립니다</a:t>
            </a:r>
            <a:r>
              <a:rPr lang="en-US" altLang="ko-KR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4400" dirty="0">
              <a:solidFill>
                <a:srgbClr val="FF000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45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761D2E-3C7D-4ADD-87C7-914962883A85}"/>
              </a:ext>
            </a:extLst>
          </p:cNvPr>
          <p:cNvSpPr txBox="1"/>
          <p:nvPr/>
        </p:nvSpPr>
        <p:spPr>
          <a:xfrm>
            <a:off x="585536" y="420308"/>
            <a:ext cx="754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</a:t>
            </a:r>
            <a:r>
              <a:rPr lang="en-US" altLang="ko-KR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SCANETchain</a:t>
            </a: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Application Demo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”</a:t>
            </a:r>
          </a:p>
        </p:txBody>
      </p:sp>
      <p:pic>
        <p:nvPicPr>
          <p:cNvPr id="2" name="데모">
            <a:hlinkClick r:id="" action="ppaction://media"/>
            <a:extLst>
              <a:ext uri="{FF2B5EF4-FFF2-40B4-BE49-F238E27FC236}">
                <a16:creationId xmlns:a16="http://schemas.microsoft.com/office/drawing/2014/main" id="{F883816C-52DB-422F-AE89-B42B78CC00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4994" y="1306461"/>
            <a:ext cx="8642012" cy="48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3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54B8B5-85BC-4653-A3B6-E5A08E466067}"/>
              </a:ext>
            </a:extLst>
          </p:cNvPr>
          <p:cNvSpPr/>
          <p:nvPr/>
        </p:nvSpPr>
        <p:spPr>
          <a:xfrm>
            <a:off x="0" y="2083443"/>
            <a:ext cx="12192000" cy="2384385"/>
          </a:xfrm>
          <a:prstGeom prst="rect">
            <a:avLst/>
          </a:prstGeom>
          <a:solidFill>
            <a:schemeClr val="bg1">
              <a:alpha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7892B-16BF-42C9-A55C-C4638F40EBEB}"/>
              </a:ext>
            </a:extLst>
          </p:cNvPr>
          <p:cNvSpPr txBox="1"/>
          <p:nvPr/>
        </p:nvSpPr>
        <p:spPr>
          <a:xfrm>
            <a:off x="3880412" y="2490805"/>
            <a:ext cx="4431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#3.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Features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of </a:t>
            </a: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</a:t>
            </a:r>
            <a:r>
              <a:rPr lang="en-US" altLang="ko-KR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SCANETChain</a:t>
            </a: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?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C8DD06-C718-44AE-BFB5-240ABDBE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230" y="1635766"/>
            <a:ext cx="22479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m pngì ëí ì´ë¯¸ì§ ê²ìê²°ê³¼">
            <a:extLst>
              <a:ext uri="{FF2B5EF4-FFF2-40B4-BE49-F238E27FC236}">
                <a16:creationId xmlns:a16="http://schemas.microsoft.com/office/drawing/2014/main" id="{CC3130D5-56D5-477F-A04E-E150C8705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0" y="262055"/>
            <a:ext cx="864347" cy="86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FCD86CE-0801-484B-9057-EDD355AA6F5B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ECF2DC0-4DE0-4923-B107-96D7898F544B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4A0FF3-4C1B-4BA3-9176-79DBFC1FF038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5CD21FF-D54B-49CF-B1FC-35AF834974C5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EDABF54-AE66-4054-B914-47ED8E641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90" y="2231853"/>
            <a:ext cx="1800145" cy="1800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36328-DCDA-4B49-989B-2A5BEC1EF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8" y="2265315"/>
            <a:ext cx="1671579" cy="1671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CC1C98-AD87-4190-89A0-77D360190F90}"/>
              </a:ext>
            </a:extLst>
          </p:cNvPr>
          <p:cNvSpPr txBox="1"/>
          <p:nvPr/>
        </p:nvSpPr>
        <p:spPr>
          <a:xfrm>
            <a:off x="814553" y="4143742"/>
            <a:ext cx="5478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High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Scalability,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High Speed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5F9F3E-256B-4D4B-A6F5-690273A1434A}"/>
              </a:ext>
            </a:extLst>
          </p:cNvPr>
          <p:cNvSpPr txBox="1"/>
          <p:nvPr/>
        </p:nvSpPr>
        <p:spPr>
          <a:xfrm>
            <a:off x="208627" y="4631647"/>
            <a:ext cx="755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= High Transaction processing speed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28ADF9-2E41-4821-B372-8F201CAB521B}"/>
              </a:ext>
            </a:extLst>
          </p:cNvPr>
          <p:cNvSpPr txBox="1"/>
          <p:nvPr/>
        </p:nvSpPr>
        <p:spPr>
          <a:xfrm>
            <a:off x="5322283" y="4343797"/>
            <a:ext cx="268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High stability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58CCD5-2FCB-4165-9EDB-FBBEA4C4DD63}"/>
              </a:ext>
            </a:extLst>
          </p:cNvPr>
          <p:cNvSpPr txBox="1"/>
          <p:nvPr/>
        </p:nvSpPr>
        <p:spPr>
          <a:xfrm>
            <a:off x="417094" y="625642"/>
            <a:ext cx="654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1. 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Using </a:t>
            </a:r>
            <a:r>
              <a:rPr lang="en-US" altLang="ko-KR" sz="28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NEM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Blockchain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”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1028" name="Picture 4" descr="safety icon pngì ëí ì´ë¯¸ì§ ê²ìê²°ê³¼">
            <a:extLst>
              <a:ext uri="{FF2B5EF4-FFF2-40B4-BE49-F238E27FC236}">
                <a16:creationId xmlns:a16="http://schemas.microsoft.com/office/drawing/2014/main" id="{D74CAB11-C8B0-4AF4-A6A2-5C2AE7B25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3500" r="94000">
                        <a14:foregroundMark x1="45500" y1="46500" x2="45500" y2="46500"/>
                        <a14:foregroundMark x1="36500" y1="71500" x2="36500" y2="71500"/>
                        <a14:foregroundMark x1="3500" y1="75500" x2="3500" y2="75500"/>
                        <a14:foregroundMark x1="94000" y1="65000" x2="94000" y2="65000"/>
                        <a14:foregroundMark x1="78500" y1="58500" x2="78500" y2="58500"/>
                        <a14:foregroundMark x1="77000" y1="65000" x2="7700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80" y="20640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pany pngì ëí ì´ë¯¸ì§ ê²ìê²°ê³¼">
            <a:extLst>
              <a:ext uri="{FF2B5EF4-FFF2-40B4-BE49-F238E27FC236}">
                <a16:creationId xmlns:a16="http://schemas.microsoft.com/office/drawing/2014/main" id="{7C7F2096-40AC-4BC6-AD46-92B05AB0A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72" y="1571524"/>
            <a:ext cx="2188752" cy="218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pany customize icon pngì ëí ì´ë¯¸ì§ ê²ìê²°ê³¼">
            <a:extLst>
              <a:ext uri="{FF2B5EF4-FFF2-40B4-BE49-F238E27FC236}">
                <a16:creationId xmlns:a16="http://schemas.microsoft.com/office/drawing/2014/main" id="{6CEC0C6A-2EFB-48E3-8147-2A3BF08C2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484" y="2454514"/>
            <a:ext cx="1827728" cy="182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416802-6B6E-461C-80FC-DBABB3A8D2C2}"/>
              </a:ext>
            </a:extLst>
          </p:cNvPr>
          <p:cNvSpPr txBox="1"/>
          <p:nvPr/>
        </p:nvSpPr>
        <p:spPr>
          <a:xfrm>
            <a:off x="8291096" y="4231537"/>
            <a:ext cx="367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Cooperate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Customization service </a:t>
            </a:r>
          </a:p>
        </p:txBody>
      </p:sp>
    </p:spTree>
    <p:extLst>
      <p:ext uri="{BB962C8B-B14F-4D97-AF65-F5344CB8AC3E}">
        <p14:creationId xmlns:p14="http://schemas.microsoft.com/office/powerpoint/2010/main" val="73055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6BE889-38E6-4F1B-9DEE-B045FD6AAA2D}"/>
              </a:ext>
            </a:extLst>
          </p:cNvPr>
          <p:cNvSpPr txBox="1"/>
          <p:nvPr/>
        </p:nvSpPr>
        <p:spPr>
          <a:xfrm>
            <a:off x="417094" y="625642"/>
            <a:ext cx="779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2. </a:t>
            </a:r>
            <a:r>
              <a:rPr lang="en-US" altLang="ko-K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Hybrid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Blockchain platform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”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FCD86CE-0801-484B-9057-EDD355AA6F5B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ECF2DC0-4DE0-4923-B107-96D7898F544B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4A0FF3-4C1B-4BA3-9176-79DBFC1FF038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5CD21FF-D54B-49CF-B1FC-35AF834974C5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B98C630-2D1D-4BA9-90F6-7DDB40572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9" y="1653775"/>
            <a:ext cx="4920344" cy="3747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0DB74E-C520-4CC8-92D2-A1F68473DB27}"/>
              </a:ext>
            </a:extLst>
          </p:cNvPr>
          <p:cNvSpPr/>
          <p:nvPr/>
        </p:nvSpPr>
        <p:spPr>
          <a:xfrm>
            <a:off x="6100947" y="2004861"/>
            <a:ext cx="509776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On-chain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counterpart is dedicated for the decentralization within the blockchain network.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708B9DF-7062-41B8-9842-FDE73B8EEE60}"/>
              </a:ext>
            </a:extLst>
          </p:cNvPr>
          <p:cNvSpPr/>
          <p:nvPr/>
        </p:nvSpPr>
        <p:spPr>
          <a:xfrm>
            <a:off x="5904932" y="1794700"/>
            <a:ext cx="5488497" cy="1620652"/>
          </a:xfrm>
          <a:prstGeom prst="roundRect">
            <a:avLst>
              <a:gd name="adj" fmla="val 9204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86A529-72A5-42D2-ACCB-1EC402FD69D3}"/>
              </a:ext>
            </a:extLst>
          </p:cNvPr>
          <p:cNvSpPr/>
          <p:nvPr/>
        </p:nvSpPr>
        <p:spPr>
          <a:xfrm>
            <a:off x="6100947" y="3757198"/>
            <a:ext cx="529248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Off-chain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area for faster transactions, enhanced editing and deleting functionality 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BECE044-19D0-41C4-ACE4-A9568B162E1D}"/>
              </a:ext>
            </a:extLst>
          </p:cNvPr>
          <p:cNvSpPr/>
          <p:nvPr/>
        </p:nvSpPr>
        <p:spPr>
          <a:xfrm>
            <a:off x="5904932" y="3547037"/>
            <a:ext cx="5488497" cy="1620652"/>
          </a:xfrm>
          <a:prstGeom prst="roundRect">
            <a:avLst>
              <a:gd name="adj" fmla="val 9204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2E7D817-F4E6-4E0B-97C5-BBF1C533C2F3}"/>
              </a:ext>
            </a:extLst>
          </p:cNvPr>
          <p:cNvSpPr/>
          <p:nvPr/>
        </p:nvSpPr>
        <p:spPr>
          <a:xfrm>
            <a:off x="718619" y="1723970"/>
            <a:ext cx="4920344" cy="1705029"/>
          </a:xfrm>
          <a:prstGeom prst="round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68B2EE7-22B5-401E-B62B-F98CB50E1071}"/>
              </a:ext>
            </a:extLst>
          </p:cNvPr>
          <p:cNvSpPr/>
          <p:nvPr/>
        </p:nvSpPr>
        <p:spPr>
          <a:xfrm>
            <a:off x="718619" y="3655963"/>
            <a:ext cx="4920344" cy="1705029"/>
          </a:xfrm>
          <a:prstGeom prst="round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8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6BE889-38E6-4F1B-9DEE-B045FD6AAA2D}"/>
              </a:ext>
            </a:extLst>
          </p:cNvPr>
          <p:cNvSpPr txBox="1"/>
          <p:nvPr/>
        </p:nvSpPr>
        <p:spPr>
          <a:xfrm>
            <a:off x="417094" y="625642"/>
            <a:ext cx="77964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3. 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Open Market Platform </a:t>
            </a:r>
          </a:p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(</a:t>
            </a:r>
            <a:r>
              <a:rPr lang="en-US" altLang="ko-K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Decentralized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open platform)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”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FCD86CE-0801-484B-9057-EDD355AA6F5B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ECF2DC0-4DE0-4923-B107-96D7898F544B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4A0FF3-4C1B-4BA3-9176-79DBFC1FF038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5CD21FF-D54B-49CF-B1FC-35AF834974C5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7681037-5F97-46C1-9488-7D62C5CDAF7A}"/>
              </a:ext>
            </a:extLst>
          </p:cNvPr>
          <p:cNvGrpSpPr/>
          <p:nvPr/>
        </p:nvGrpSpPr>
        <p:grpSpPr>
          <a:xfrm>
            <a:off x="2388703" y="2605244"/>
            <a:ext cx="7414593" cy="2488342"/>
            <a:chOff x="2434380" y="2502323"/>
            <a:chExt cx="7414593" cy="24883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B1E1AD-5889-4578-BA74-99F3FE2AA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287" y="2686839"/>
              <a:ext cx="1719051" cy="171905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2197054-D723-4064-A5F7-59FD85A6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651" y="3023852"/>
              <a:ext cx="1186057" cy="118605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8061CCA-A06A-4047-ABCD-C49A0AF1F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287" y="3616881"/>
              <a:ext cx="810344" cy="8103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44B8A8-B722-4A23-8879-10A679F8C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5311" y="2649307"/>
              <a:ext cx="1719052" cy="1719052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527EF52-E181-4F6F-B842-BD01F56FD155}"/>
                </a:ext>
              </a:extLst>
            </p:cNvPr>
            <p:cNvSpPr/>
            <p:nvPr/>
          </p:nvSpPr>
          <p:spPr>
            <a:xfrm>
              <a:off x="2434380" y="2502323"/>
              <a:ext cx="2302864" cy="2088082"/>
            </a:xfrm>
            <a:prstGeom prst="roundRect">
              <a:avLst>
                <a:gd name="adj" fmla="val 9204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55F300-302B-4FB3-BCCB-EE20947BD3D1}"/>
                </a:ext>
              </a:extLst>
            </p:cNvPr>
            <p:cNvSpPr/>
            <p:nvPr/>
          </p:nvSpPr>
          <p:spPr>
            <a:xfrm>
              <a:off x="5241022" y="4405890"/>
              <a:ext cx="230286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비타민" panose="02020600000000000000" pitchFamily="18" charset="-127"/>
                  <a:ea typeface="a비타민" panose="02020600000000000000" pitchFamily="18" charset="-127"/>
                </a:rPr>
                <a:t>Hashing</a:t>
              </a:r>
              <a:endPara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B4EEFE3-CC40-4D36-A23E-47FAC1A643DE}"/>
                </a:ext>
              </a:extLst>
            </p:cNvPr>
            <p:cNvCxnSpPr>
              <a:cxnSpLocks/>
            </p:cNvCxnSpPr>
            <p:nvPr/>
          </p:nvCxnSpPr>
          <p:spPr>
            <a:xfrm>
              <a:off x="4737244" y="3556560"/>
              <a:ext cx="5037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64FA048-7453-4B8D-9952-2B119C48812D}"/>
                </a:ext>
              </a:extLst>
            </p:cNvPr>
            <p:cNvCxnSpPr>
              <a:cxnSpLocks/>
            </p:cNvCxnSpPr>
            <p:nvPr/>
          </p:nvCxnSpPr>
          <p:spPr>
            <a:xfrm>
              <a:off x="7040108" y="3546364"/>
              <a:ext cx="5037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C56FD54-E906-41A7-9793-8615B24FFF46}"/>
                </a:ext>
              </a:extLst>
            </p:cNvPr>
            <p:cNvSpPr/>
            <p:nvPr/>
          </p:nvSpPr>
          <p:spPr>
            <a:xfrm>
              <a:off x="7546109" y="2502323"/>
              <a:ext cx="2302864" cy="2088082"/>
            </a:xfrm>
            <a:prstGeom prst="roundRect">
              <a:avLst>
                <a:gd name="adj" fmla="val 9204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B17445-C459-46DA-90D6-20A05673586C}"/>
              </a:ext>
            </a:extLst>
          </p:cNvPr>
          <p:cNvSpPr/>
          <p:nvPr/>
        </p:nvSpPr>
        <p:spPr>
          <a:xfrm>
            <a:off x="2348685" y="4796804"/>
            <a:ext cx="25947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All activity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06211E3-A692-4B76-88CE-404F16BE524F}"/>
              </a:ext>
            </a:extLst>
          </p:cNvPr>
          <p:cNvSpPr/>
          <p:nvPr/>
        </p:nvSpPr>
        <p:spPr>
          <a:xfrm>
            <a:off x="8001987" y="4796804"/>
            <a:ext cx="16730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Block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937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7FD1E-C4F5-448C-91C5-834B1A05601F}"/>
              </a:ext>
            </a:extLst>
          </p:cNvPr>
          <p:cNvSpPr txBox="1"/>
          <p:nvPr/>
        </p:nvSpPr>
        <p:spPr>
          <a:xfrm>
            <a:off x="417094" y="625642"/>
            <a:ext cx="654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4. 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Rewards of </a:t>
            </a:r>
            <a:r>
              <a:rPr lang="en-US" altLang="ko-KR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SCANET</a:t>
            </a:r>
            <a:r>
              <a:rPr lang="en-US" altLang="ko-KR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chain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”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37460A-79DB-422A-9EFE-8460667D0B89}"/>
              </a:ext>
            </a:extLst>
          </p:cNvPr>
          <p:cNvSpPr/>
          <p:nvPr/>
        </p:nvSpPr>
        <p:spPr>
          <a:xfrm>
            <a:off x="1298296" y="3860485"/>
            <a:ext cx="31221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Just Using platform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CD544C-15DF-4747-9EE4-2071EB2ADD16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1E951C-7253-4FB1-A34D-A7DD5CF344C4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9A1FAE-91A6-4B32-8B5C-147474C849AC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2952036-0A8B-41E8-AC72-B82571A1759B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804867E-9383-4334-9D83-60A2281A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38" y="1951161"/>
            <a:ext cx="1745860" cy="174586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0B2307-2F4B-488B-8D6B-4A5F686AF811}"/>
              </a:ext>
            </a:extLst>
          </p:cNvPr>
          <p:cNvCxnSpPr>
            <a:cxnSpLocks/>
          </p:cNvCxnSpPr>
          <p:nvPr/>
        </p:nvCxnSpPr>
        <p:spPr>
          <a:xfrm>
            <a:off x="7750511" y="1609458"/>
            <a:ext cx="0" cy="3043433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3B702E1-E218-4955-8283-1B3E20AE0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05" y="2252456"/>
            <a:ext cx="1444565" cy="144456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8ADD31-638A-4DB5-9283-2828BFE468D8}"/>
              </a:ext>
            </a:extLst>
          </p:cNvPr>
          <p:cNvSpPr/>
          <p:nvPr/>
        </p:nvSpPr>
        <p:spPr>
          <a:xfrm>
            <a:off x="5065706" y="3860485"/>
            <a:ext cx="21491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Watching AD 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28CA94-63F2-4F3C-AC25-D90FD5A1F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43" y="2109627"/>
            <a:ext cx="1730222" cy="17302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5F3904-7DBD-4F10-9E50-CC47C1CBEBD8}"/>
              </a:ext>
            </a:extLst>
          </p:cNvPr>
          <p:cNvSpPr/>
          <p:nvPr/>
        </p:nvSpPr>
        <p:spPr>
          <a:xfrm>
            <a:off x="8286156" y="3860485"/>
            <a:ext cx="262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Selling product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EFEF542-4357-467A-A5BF-BAFD3E97D8BD}"/>
              </a:ext>
            </a:extLst>
          </p:cNvPr>
          <p:cNvCxnSpPr>
            <a:cxnSpLocks/>
          </p:cNvCxnSpPr>
          <p:nvPr/>
        </p:nvCxnSpPr>
        <p:spPr>
          <a:xfrm>
            <a:off x="4420458" y="1609458"/>
            <a:ext cx="0" cy="3043433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737B11-6441-4662-898A-43EF8AA66BA9}"/>
              </a:ext>
            </a:extLst>
          </p:cNvPr>
          <p:cNvGrpSpPr/>
          <p:nvPr/>
        </p:nvGrpSpPr>
        <p:grpSpPr>
          <a:xfrm>
            <a:off x="4837443" y="4367956"/>
            <a:ext cx="2605685" cy="2542706"/>
            <a:chOff x="4403926" y="3839849"/>
            <a:chExt cx="3513929" cy="3428998"/>
          </a:xfrm>
        </p:grpSpPr>
        <p:pic>
          <p:nvPicPr>
            <p:cNvPr id="1026" name="Picture 2" descr="coinì ëí ì´ë¯¸ì§ ê²ìê²°ê³¼">
              <a:extLst>
                <a:ext uri="{FF2B5EF4-FFF2-40B4-BE49-F238E27FC236}">
                  <a16:creationId xmlns:a16="http://schemas.microsoft.com/office/drawing/2014/main" id="{AA131315-2B94-4244-9ED6-9C8880A8E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926" y="3839849"/>
              <a:ext cx="3513929" cy="342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134C07-2672-447F-A6B6-9AC79CE92F48}"/>
                </a:ext>
              </a:extLst>
            </p:cNvPr>
            <p:cNvSpPr txBox="1"/>
            <p:nvPr/>
          </p:nvSpPr>
          <p:spPr>
            <a:xfrm>
              <a:off x="5320560" y="5243055"/>
              <a:ext cx="1561216" cy="622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4">
                      <a:lumMod val="5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S W C</a:t>
              </a:r>
              <a:endParaRPr lang="ko-KR" altLang="en-US" sz="2400" b="1" dirty="0">
                <a:solidFill>
                  <a:schemeClr val="accent4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729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7FD1E-C4F5-448C-91C5-834B1A05601F}"/>
              </a:ext>
            </a:extLst>
          </p:cNvPr>
          <p:cNvSpPr txBox="1"/>
          <p:nvPr/>
        </p:nvSpPr>
        <p:spPr>
          <a:xfrm>
            <a:off x="417094" y="625642"/>
            <a:ext cx="654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4. 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Rewards of </a:t>
            </a:r>
            <a:r>
              <a:rPr lang="en-US" altLang="ko-KR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SCANET</a:t>
            </a:r>
            <a:r>
              <a:rPr lang="en-US" altLang="ko-KR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chain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”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CD544C-15DF-4747-9EE4-2071EB2ADD16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1E951C-7253-4FB1-A34D-A7DD5CF344C4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9A1FAE-91A6-4B32-8B5C-147474C849AC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2952036-0A8B-41E8-AC72-B82571A1759B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8E409A0-6886-4E76-992E-8E8B644CF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74" y="2357582"/>
            <a:ext cx="2007312" cy="2007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47C17A-9329-4F5A-A91A-29433741CA55}"/>
              </a:ext>
            </a:extLst>
          </p:cNvPr>
          <p:cNvSpPr/>
          <p:nvPr/>
        </p:nvSpPr>
        <p:spPr>
          <a:xfrm>
            <a:off x="1914780" y="4553316"/>
            <a:ext cx="180369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 agent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User</a:t>
            </a:r>
            <a:endParaRPr lang="ko-KR" alt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460AECC-3E46-462A-9E92-11C82BB0163E}"/>
              </a:ext>
            </a:extLst>
          </p:cNvPr>
          <p:cNvSpPr/>
          <p:nvPr/>
        </p:nvSpPr>
        <p:spPr>
          <a:xfrm>
            <a:off x="5438536" y="3192335"/>
            <a:ext cx="5468676" cy="802143"/>
          </a:xfrm>
          <a:prstGeom prst="roundRect">
            <a:avLst>
              <a:gd name="adj" fmla="val 778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000684-C0BA-4B2E-849B-9C24CE751DE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49170" y="3361238"/>
            <a:ext cx="989366" cy="2321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E5D94B-513B-4C71-9D7C-B9F7F0D908E0}"/>
              </a:ext>
            </a:extLst>
          </p:cNvPr>
          <p:cNvSpPr txBox="1"/>
          <p:nvPr/>
        </p:nvSpPr>
        <p:spPr>
          <a:xfrm>
            <a:off x="5502488" y="3301018"/>
            <a:ext cx="595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Using </a:t>
            </a: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POA(Proof-of-Activity) 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”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61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7FD1E-C4F5-448C-91C5-834B1A05601F}"/>
              </a:ext>
            </a:extLst>
          </p:cNvPr>
          <p:cNvSpPr txBox="1"/>
          <p:nvPr/>
        </p:nvSpPr>
        <p:spPr>
          <a:xfrm>
            <a:off x="585536" y="420308"/>
            <a:ext cx="6543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</a:t>
            </a: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POA 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(Proof of Activity) ? 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CD544C-15DF-4747-9EE4-2071EB2ADD16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1E951C-7253-4FB1-A34D-A7DD5CF344C4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9A1FAE-91A6-4B32-8B5C-147474C849AC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2952036-0A8B-41E8-AC72-B82571A1759B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pos ìê³ ë¦¬ì¦ì ëí ì´ë¯¸ì§ ê²ìê²°ê³¼">
            <a:extLst>
              <a:ext uri="{FF2B5EF4-FFF2-40B4-BE49-F238E27FC236}">
                <a16:creationId xmlns:a16="http://schemas.microsoft.com/office/drawing/2014/main" id="{10E76E69-D6F9-45AF-82C6-FA0D5258B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91" y="1589059"/>
            <a:ext cx="8062417" cy="3294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E8A5BE-C669-4141-B737-D5C866F854F2}"/>
              </a:ext>
            </a:extLst>
          </p:cNvPr>
          <p:cNvSpPr/>
          <p:nvPr/>
        </p:nvSpPr>
        <p:spPr>
          <a:xfrm>
            <a:off x="2763252" y="4883079"/>
            <a:ext cx="6665494" cy="106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mixed approach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that marries the other two commonly used algorithms—namely, POW and POS.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61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7FD1E-C4F5-448C-91C5-834B1A05601F}"/>
              </a:ext>
            </a:extLst>
          </p:cNvPr>
          <p:cNvSpPr txBox="1"/>
          <p:nvPr/>
        </p:nvSpPr>
        <p:spPr>
          <a:xfrm>
            <a:off x="585536" y="420308"/>
            <a:ext cx="6543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</a:t>
            </a: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POA 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(Proof of Activity) ? 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CD544C-15DF-4747-9EE4-2071EB2ADD16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1E951C-7253-4FB1-A34D-A7DD5CF344C4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9A1FAE-91A6-4B32-8B5C-147474C849AC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2952036-0A8B-41E8-AC72-B82571A1759B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16D80D-91E7-413E-918E-5C81CBDD0B87}"/>
              </a:ext>
            </a:extLst>
          </p:cNvPr>
          <p:cNvSpPr txBox="1"/>
          <p:nvPr/>
        </p:nvSpPr>
        <p:spPr>
          <a:xfrm>
            <a:off x="585536" y="1066639"/>
            <a:ext cx="572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Recall : POW (Proof of Work)</a:t>
            </a:r>
          </a:p>
        </p:txBody>
      </p:sp>
      <p:pic>
        <p:nvPicPr>
          <p:cNvPr id="16" name="Picture 2" descr="SmartSelectImage_2018-12-07-12-30-10">
            <a:extLst>
              <a:ext uri="{FF2B5EF4-FFF2-40B4-BE49-F238E27FC236}">
                <a16:creationId xmlns:a16="http://schemas.microsoft.com/office/drawing/2014/main" id="{4D32C859-9F19-4C99-A818-E2C5F0C15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61" y="1797945"/>
            <a:ext cx="7259370" cy="45254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EE5DC8-0F21-47D4-ADB9-8C8F412D4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86" y="2606234"/>
            <a:ext cx="3589734" cy="22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7FD1E-C4F5-448C-91C5-834B1A05601F}"/>
              </a:ext>
            </a:extLst>
          </p:cNvPr>
          <p:cNvSpPr txBox="1"/>
          <p:nvPr/>
        </p:nvSpPr>
        <p:spPr>
          <a:xfrm>
            <a:off x="585536" y="420308"/>
            <a:ext cx="6543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</a:t>
            </a: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POA 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(Proof of Activity) ? 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CD544C-15DF-4747-9EE4-2071EB2ADD16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1E951C-7253-4FB1-A34D-A7DD5CF344C4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9A1FAE-91A6-4B32-8B5C-147474C849AC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2952036-0A8B-41E8-AC72-B82571A1759B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BB0BCA-7D46-4EED-BAC6-EE2851F864DB}"/>
              </a:ext>
            </a:extLst>
          </p:cNvPr>
          <p:cNvSpPr txBox="1"/>
          <p:nvPr/>
        </p:nvSpPr>
        <p:spPr>
          <a:xfrm>
            <a:off x="585536" y="1066639"/>
            <a:ext cx="572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POS (Proof of Stack)</a:t>
            </a:r>
          </a:p>
        </p:txBody>
      </p:sp>
      <p:pic>
        <p:nvPicPr>
          <p:cNvPr id="1026" name="Picture 2" descr="pos ìê³ ë¦¬ì¦ì ëí ì´ë¯¸ì§ ê²ìê²°ê³¼">
            <a:extLst>
              <a:ext uri="{FF2B5EF4-FFF2-40B4-BE49-F238E27FC236}">
                <a16:creationId xmlns:a16="http://schemas.microsoft.com/office/drawing/2014/main" id="{2758454E-64C0-442F-84CD-A300CF590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252" y="1854524"/>
            <a:ext cx="6665495" cy="27232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BDE4C8-57C6-44C7-9E82-D453811E8A4B}"/>
              </a:ext>
            </a:extLst>
          </p:cNvPr>
          <p:cNvSpPr txBox="1"/>
          <p:nvPr/>
        </p:nvSpPr>
        <p:spPr>
          <a:xfrm>
            <a:off x="1198842" y="4842476"/>
            <a:ext cx="10216892" cy="1230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method of proof that the probability of creating a block is proportional </a:t>
            </a:r>
            <a:r>
              <a:rPr lang="en-US" altLang="ko-K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 the interest in the token that each node has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042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577ADB4-EFC5-47B0-8E32-33EAAF15F0DC}"/>
              </a:ext>
            </a:extLst>
          </p:cNvPr>
          <p:cNvGrpSpPr/>
          <p:nvPr/>
        </p:nvGrpSpPr>
        <p:grpSpPr>
          <a:xfrm>
            <a:off x="3602620" y="2083443"/>
            <a:ext cx="4986760" cy="2384385"/>
            <a:chOff x="2895600" y="1203767"/>
            <a:chExt cx="4986760" cy="238438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54B8B5-85BC-4653-A3B6-E5A08E466067}"/>
                </a:ext>
              </a:extLst>
            </p:cNvPr>
            <p:cNvSpPr/>
            <p:nvPr/>
          </p:nvSpPr>
          <p:spPr>
            <a:xfrm>
              <a:off x="2895600" y="1203767"/>
              <a:ext cx="4986760" cy="238438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67892B-16BF-42C9-A55C-C4638F40EBEB}"/>
                </a:ext>
              </a:extLst>
            </p:cNvPr>
            <p:cNvSpPr txBox="1"/>
            <p:nvPr/>
          </p:nvSpPr>
          <p:spPr>
            <a:xfrm>
              <a:off x="3173392" y="1795794"/>
              <a:ext cx="44311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비타민" panose="02020600000000000000" pitchFamily="18" charset="-127"/>
                  <a:ea typeface="a비타민" panose="02020600000000000000" pitchFamily="18" charset="-127"/>
                </a:rPr>
                <a:t>AR Blockchain</a:t>
              </a:r>
              <a:r>
                <a:rPr lang="en-US" altLang="ko-KR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비타민" panose="02020600000000000000" pitchFamily="18" charset="-127"/>
                  <a:ea typeface="a비타민" panose="02020600000000000000" pitchFamily="18" charset="-127"/>
                </a:rPr>
                <a:t>,</a:t>
              </a:r>
            </a:p>
            <a:p>
              <a:pPr algn="ctr"/>
              <a:r>
                <a:rPr lang="en-US" altLang="ko-KR" sz="36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비타민" panose="02020600000000000000" pitchFamily="18" charset="-127"/>
                  <a:ea typeface="a비타민" panose="02020600000000000000" pitchFamily="18" charset="-127"/>
                </a:rPr>
                <a:t>SCANET</a:t>
              </a:r>
              <a:r>
                <a:rPr lang="en-US" altLang="ko-KR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비타민" panose="02020600000000000000" pitchFamily="18" charset="-127"/>
                  <a:ea typeface="a비타민" panose="02020600000000000000" pitchFamily="18" charset="-127"/>
                </a:rPr>
                <a:t> Chain</a:t>
              </a:r>
              <a:endPara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7854C0-C9D9-4334-AE90-38AF2426987E}"/>
              </a:ext>
            </a:extLst>
          </p:cNvPr>
          <p:cNvSpPr txBox="1"/>
          <p:nvPr/>
        </p:nvSpPr>
        <p:spPr>
          <a:xfrm>
            <a:off x="4244051" y="6046635"/>
            <a:ext cx="370389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이예지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_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문지환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_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황성현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C8DD06-C718-44AE-BFB5-240ABDBE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230" y="1635766"/>
            <a:ext cx="22479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FCD86CE-0801-484B-9057-EDD355AA6F5B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ECF2DC0-4DE0-4923-B107-96D7898F544B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4A0FF3-4C1B-4BA3-9176-79DBFC1FF038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5CD21FF-D54B-49CF-B1FC-35AF834974C5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C9B8E2-1436-4BB0-9E84-DCA3333A0FA9}"/>
              </a:ext>
            </a:extLst>
          </p:cNvPr>
          <p:cNvGrpSpPr/>
          <p:nvPr/>
        </p:nvGrpSpPr>
        <p:grpSpPr>
          <a:xfrm>
            <a:off x="3180471" y="1196312"/>
            <a:ext cx="6256889" cy="3858641"/>
            <a:chOff x="2652151" y="1402388"/>
            <a:chExt cx="7879993" cy="4859614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9E7580B-12CE-4991-9964-8F079B44226D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6410368" y="5219997"/>
              <a:ext cx="145763" cy="47304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DA70063-3F35-42CB-B790-0196007281A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3221110" y="4922555"/>
              <a:ext cx="1594629" cy="2974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94C7F84-7859-468D-ADFA-44F1221E938A}"/>
                </a:ext>
              </a:extLst>
            </p:cNvPr>
            <p:cNvCxnSpPr>
              <a:cxnSpLocks/>
            </p:cNvCxnSpPr>
            <p:nvPr/>
          </p:nvCxnSpPr>
          <p:spPr>
            <a:xfrm>
              <a:off x="3382448" y="3644392"/>
              <a:ext cx="1433291" cy="51330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DF851DB-E61B-4E84-912F-0FB140EA9F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13387" y="4889271"/>
              <a:ext cx="1092049" cy="15161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1BB70CC-50A9-432A-98A1-19FAC4BF8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3657" y="3860455"/>
              <a:ext cx="2234007" cy="30099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A3AC559-3FC5-4A0E-97BB-FD7F120047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8841" y="2802859"/>
              <a:ext cx="1363621" cy="62614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1C0C4EC-875F-4D39-A691-6C87396DB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1495" y="1801764"/>
              <a:ext cx="542555" cy="108642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5637C0F-7B96-4F8E-9262-3D2A9EB8BEC1}"/>
                </a:ext>
              </a:extLst>
            </p:cNvPr>
            <p:cNvCxnSpPr>
              <a:cxnSpLocks/>
            </p:cNvCxnSpPr>
            <p:nvPr/>
          </p:nvCxnSpPr>
          <p:spPr>
            <a:xfrm>
              <a:off x="4184138" y="2134034"/>
              <a:ext cx="981262" cy="52184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 descr="ëììë ì¤ë§í¸í° ì´ë¯¸ì§ì ëí ì´ë¯¸ì§ ê²ìê²°ê³¼">
              <a:extLst>
                <a:ext uri="{FF2B5EF4-FFF2-40B4-BE49-F238E27FC236}">
                  <a16:creationId xmlns:a16="http://schemas.microsoft.com/office/drawing/2014/main" id="{9F2106B9-2FD8-48BC-B739-4481541FDC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102" b="88535" l="71455" r="92182">
                          <a14:foregroundMark x1="74182" y1="13057" x2="74182" y2="13057"/>
                          <a14:foregroundMark x1="79455" y1="12102" x2="79455" y2="12102"/>
                          <a14:foregroundMark x1="73091" y1="85350" x2="73091" y2="85350"/>
                          <a14:foregroundMark x1="71818" y1="60191" x2="71818" y2="60191"/>
                          <a14:foregroundMark x1="92182" y1="58917" x2="92182" y2="58917"/>
                          <a14:foregroundMark x1="82727" y1="88535" x2="82727" y2="88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03" t="9510" r="5727" b="8352"/>
            <a:stretch/>
          </p:blipFill>
          <p:spPr bwMode="auto">
            <a:xfrm rot="4418432">
              <a:off x="5498199" y="3331840"/>
              <a:ext cx="1280624" cy="2381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C1EF7A9-462B-4B9C-B8EE-8DBF3AD72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297" y="2802859"/>
              <a:ext cx="1899485" cy="189948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B123AD1-E057-456E-9722-285ED4DB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565" y="1804482"/>
              <a:ext cx="568959" cy="56895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9EC930C-27A2-4149-9B35-0CB171630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2151" y="4935518"/>
              <a:ext cx="568959" cy="56895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B70FE63-5990-4B4C-A5F6-FE2D1AF86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627" y="3332766"/>
              <a:ext cx="568959" cy="56895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A0AA456-FC27-48FA-B39B-03F7D45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154" y="2371404"/>
              <a:ext cx="568959" cy="56895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BB1043F-955A-4000-B35F-ADE2F1BE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651" y="5693043"/>
              <a:ext cx="568959" cy="56895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067D029-C2FC-4BB9-A5BF-518A2AD0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9572" y="1402388"/>
              <a:ext cx="568959" cy="568959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81B160D-4CBF-4F78-AE99-A180B5427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953" y="4756402"/>
              <a:ext cx="568959" cy="56895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560BB5C-6073-4EEE-BD20-0B20E245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185" y="3617245"/>
              <a:ext cx="568959" cy="568959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3DC24EC-D850-4EC6-83A1-1DF5589434FB}"/>
                </a:ext>
              </a:extLst>
            </p:cNvPr>
            <p:cNvSpPr/>
            <p:nvPr/>
          </p:nvSpPr>
          <p:spPr>
            <a:xfrm rot="20760916">
              <a:off x="5184140" y="4489155"/>
              <a:ext cx="1997802" cy="426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6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비타민" panose="02020600000000000000" pitchFamily="18" charset="-127"/>
                  <a:ea typeface="a비타민" panose="02020600000000000000" pitchFamily="18" charset="-127"/>
                </a:rPr>
                <a:t>Scanetchain</a:t>
              </a:r>
              <a:endPara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B3B5760-5C3A-43D3-B33E-F1A610B0D70A}"/>
              </a:ext>
            </a:extLst>
          </p:cNvPr>
          <p:cNvSpPr txBox="1"/>
          <p:nvPr/>
        </p:nvSpPr>
        <p:spPr>
          <a:xfrm>
            <a:off x="1145590" y="4579635"/>
            <a:ext cx="10216892" cy="1863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Scanetchain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 defines </a:t>
            </a:r>
            <a:r>
              <a:rPr lang="en-US" altLang="ko-KR" sz="28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POA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 as an additional reward system based on the amount of activity that contributed to the </a:t>
            </a:r>
            <a:r>
              <a:rPr lang="en-US" altLang="ko-KR" sz="28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activation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 of the ecosystem.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4DB66A-F5CE-4314-B7E7-B4DFFA1E41A8}"/>
              </a:ext>
            </a:extLst>
          </p:cNvPr>
          <p:cNvSpPr txBox="1"/>
          <p:nvPr/>
        </p:nvSpPr>
        <p:spPr>
          <a:xfrm>
            <a:off x="585536" y="420308"/>
            <a:ext cx="6543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</a:t>
            </a: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POA 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(Proof of Activity) ? ”</a:t>
            </a:r>
          </a:p>
        </p:txBody>
      </p:sp>
    </p:spTree>
    <p:extLst>
      <p:ext uri="{BB962C8B-B14F-4D97-AF65-F5344CB8AC3E}">
        <p14:creationId xmlns:p14="http://schemas.microsoft.com/office/powerpoint/2010/main" val="3702043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54B8B5-85BC-4653-A3B6-E5A08E466067}"/>
              </a:ext>
            </a:extLst>
          </p:cNvPr>
          <p:cNvSpPr/>
          <p:nvPr/>
        </p:nvSpPr>
        <p:spPr>
          <a:xfrm>
            <a:off x="0" y="2083443"/>
            <a:ext cx="12192000" cy="2384385"/>
          </a:xfrm>
          <a:prstGeom prst="rect">
            <a:avLst/>
          </a:prstGeom>
          <a:solidFill>
            <a:schemeClr val="bg1">
              <a:alpha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7892B-16BF-42C9-A55C-C4638F40EBEB}"/>
              </a:ext>
            </a:extLst>
          </p:cNvPr>
          <p:cNvSpPr txBox="1"/>
          <p:nvPr/>
        </p:nvSpPr>
        <p:spPr>
          <a:xfrm>
            <a:off x="3880412" y="2619142"/>
            <a:ext cx="4431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#4.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Conclusion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C8DD06-C718-44AE-BFB5-240ABDBE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0" y="1635766"/>
            <a:ext cx="22479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56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FCD605-4241-4B51-B69C-C23F5AA64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25" b="60057"/>
          <a:stretch/>
        </p:blipFill>
        <p:spPr>
          <a:xfrm>
            <a:off x="1366197" y="3967806"/>
            <a:ext cx="5265775" cy="1046481"/>
          </a:xfrm>
          <a:prstGeom prst="rect">
            <a:avLst/>
          </a:prstGeom>
          <a:ln w="3175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CB7959E-35E9-4672-A462-821F2010DF9C}"/>
              </a:ext>
            </a:extLst>
          </p:cNvPr>
          <p:cNvGrpSpPr/>
          <p:nvPr/>
        </p:nvGrpSpPr>
        <p:grpSpPr>
          <a:xfrm>
            <a:off x="6631972" y="1687382"/>
            <a:ext cx="5417788" cy="1741618"/>
            <a:chOff x="6674272" y="384658"/>
            <a:chExt cx="5417788" cy="174161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1E2E65-6437-4F16-975D-CBCADF5AA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194" b="4760"/>
            <a:stretch/>
          </p:blipFill>
          <p:spPr>
            <a:xfrm>
              <a:off x="6674272" y="1154726"/>
              <a:ext cx="5417788" cy="971550"/>
            </a:xfrm>
            <a:prstGeom prst="rect">
              <a:avLst/>
            </a:prstGeom>
            <a:ln w="3175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softEdge rad="0"/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35A691A-10F1-49E3-A78F-361899693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471" b="41814"/>
            <a:stretch/>
          </p:blipFill>
          <p:spPr>
            <a:xfrm>
              <a:off x="6674272" y="384658"/>
              <a:ext cx="5417788" cy="810140"/>
            </a:xfrm>
            <a:prstGeom prst="rect">
              <a:avLst/>
            </a:prstGeom>
            <a:ln w="3175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softEdge rad="0"/>
            </a:effec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428F70-3A00-4D60-9ABA-8193E15204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048"/>
          <a:stretch/>
        </p:blipFill>
        <p:spPr>
          <a:xfrm>
            <a:off x="583416" y="547218"/>
            <a:ext cx="5600090" cy="2881782"/>
          </a:xfrm>
          <a:prstGeom prst="rect">
            <a:avLst/>
          </a:prstGeom>
          <a:ln w="3175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81891B-0CC3-4952-BCD1-1624CA670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126" y="3063983"/>
            <a:ext cx="5829300" cy="971550"/>
          </a:xfrm>
          <a:prstGeom prst="rect">
            <a:avLst/>
          </a:prstGeom>
          <a:ln w="3175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5DCC39-0837-4B69-ABA3-FB5B0911A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506" y="4601994"/>
            <a:ext cx="5800725" cy="876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18C108-56AA-4133-A5DC-AFA5135EF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6197" y="5208527"/>
            <a:ext cx="5800725" cy="885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3E51CB-BBC4-4B10-86E8-40FB544E76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0315" y="147399"/>
            <a:ext cx="5810250" cy="933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52EBF2-A21A-407D-9417-F69C714CAF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3405" y="5553093"/>
            <a:ext cx="59245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42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DED58D7-9325-40C4-A643-C1AC00A1E233}"/>
              </a:ext>
            </a:extLst>
          </p:cNvPr>
          <p:cNvGrpSpPr/>
          <p:nvPr/>
        </p:nvGrpSpPr>
        <p:grpSpPr>
          <a:xfrm>
            <a:off x="0" y="1"/>
            <a:ext cx="12192000" cy="6858000"/>
            <a:chOff x="0" y="1"/>
            <a:chExt cx="10276514" cy="6517888"/>
          </a:xfrm>
        </p:grpSpPr>
        <p:pic>
          <p:nvPicPr>
            <p:cNvPr id="2050" name="Picture 2" descr="ê²½ê³  ì¤í¸ë¼ì´íì ëí ì´ë¯¸ì§ ê²ìê²°ê³¼">
              <a:extLst>
                <a:ext uri="{FF2B5EF4-FFF2-40B4-BE49-F238E27FC236}">
                  <a16:creationId xmlns:a16="http://schemas.microsoft.com/office/drawing/2014/main" id="{EAAFA288-9CE4-4C7C-98F1-50C791A34B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3"/>
            <a:stretch/>
          </p:blipFill>
          <p:spPr bwMode="auto">
            <a:xfrm>
              <a:off x="0" y="1"/>
              <a:ext cx="10276514" cy="651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4F3F8A-0657-46A4-8977-8D95EBBA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1929" y="2466975"/>
              <a:ext cx="1962150" cy="19240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C86ED6-19B4-456D-9AFE-E05EF7C41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3325" y="2466975"/>
              <a:ext cx="1962150" cy="19240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036A0D-B341-4ABC-9F66-DADB93EDF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56751"/>
              <a:ext cx="10276514" cy="30161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61C72D1-A43F-4997-B236-3AFD83400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8680" y="2466975"/>
              <a:ext cx="1962150" cy="192405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12C020-8199-46E1-94C2-586582423F7C}"/>
              </a:ext>
            </a:extLst>
          </p:cNvPr>
          <p:cNvSpPr txBox="1"/>
          <p:nvPr/>
        </p:nvSpPr>
        <p:spPr>
          <a:xfrm>
            <a:off x="-1" y="1982450"/>
            <a:ext cx="12191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본 발표는 특정 코인을 홍보하기 위한 </a:t>
            </a:r>
            <a:endParaRPr lang="en-US" altLang="ko-KR" sz="4400" dirty="0">
              <a:solidFill>
                <a:srgbClr val="FF000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r>
              <a:rPr lang="ko-KR" altLang="en-US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발표가 </a:t>
            </a:r>
            <a:r>
              <a:rPr lang="ko-KR" altLang="en-US" sz="4400" dirty="0">
                <a:solidFill>
                  <a:srgbClr val="F9DC0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아니었음을</a:t>
            </a:r>
            <a:r>
              <a:rPr lang="en-US" altLang="ko-KR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다시 한 번 말씀드립니다</a:t>
            </a:r>
            <a:r>
              <a:rPr lang="en-US" altLang="ko-KR" sz="44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pPr algn="ctr"/>
            <a:endParaRPr lang="en-US" altLang="ko-KR" sz="4400" dirty="0">
              <a:solidFill>
                <a:srgbClr val="FF000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r>
              <a:rPr lang="en-US" altLang="ko-KR" sz="6000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6309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38360C-0024-4BBD-82E3-3763CA6C2836}"/>
              </a:ext>
            </a:extLst>
          </p:cNvPr>
          <p:cNvCxnSpPr>
            <a:cxnSpLocks/>
          </p:cNvCxnSpPr>
          <p:nvPr/>
        </p:nvCxnSpPr>
        <p:spPr>
          <a:xfrm flipV="1">
            <a:off x="6315920" y="2903393"/>
            <a:ext cx="358815" cy="454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C0B800-CEA1-4930-B61D-9B4CAF469026}"/>
              </a:ext>
            </a:extLst>
          </p:cNvPr>
          <p:cNvCxnSpPr>
            <a:cxnSpLocks/>
          </p:cNvCxnSpPr>
          <p:nvPr/>
        </p:nvCxnSpPr>
        <p:spPr>
          <a:xfrm flipV="1">
            <a:off x="1759352" y="2903391"/>
            <a:ext cx="358815" cy="454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854C0-C9D9-4334-AE90-38AF2426987E}"/>
              </a:ext>
            </a:extLst>
          </p:cNvPr>
          <p:cNvSpPr txBox="1"/>
          <p:nvPr/>
        </p:nvSpPr>
        <p:spPr>
          <a:xfrm>
            <a:off x="219919" y="294019"/>
            <a:ext cx="2191473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A6D2B0-5A88-451A-8FF4-CD5F71CDCFD8}"/>
              </a:ext>
            </a:extLst>
          </p:cNvPr>
          <p:cNvSpPr/>
          <p:nvPr/>
        </p:nvSpPr>
        <p:spPr>
          <a:xfrm>
            <a:off x="2141316" y="497714"/>
            <a:ext cx="69448" cy="48613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A65957-4F9B-4C60-88E2-832619EF7EAC}"/>
              </a:ext>
            </a:extLst>
          </p:cNvPr>
          <p:cNvSpPr/>
          <p:nvPr/>
        </p:nvSpPr>
        <p:spPr>
          <a:xfrm flipV="1">
            <a:off x="1061013" y="3334670"/>
            <a:ext cx="10120131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22520C2-5FEF-447F-95CD-A752CBB736A8}"/>
              </a:ext>
            </a:extLst>
          </p:cNvPr>
          <p:cNvSpPr/>
          <p:nvPr/>
        </p:nvSpPr>
        <p:spPr>
          <a:xfrm>
            <a:off x="1666754" y="3253067"/>
            <a:ext cx="185196" cy="20892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B12A2C-BF67-4DE5-8DF8-EA8617EF2289}"/>
              </a:ext>
            </a:extLst>
          </p:cNvPr>
          <p:cNvSpPr/>
          <p:nvPr/>
        </p:nvSpPr>
        <p:spPr>
          <a:xfrm>
            <a:off x="2118167" y="2115836"/>
            <a:ext cx="2191473" cy="78535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Motivation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2E0247-8D7D-4DC7-9D07-A6AB652EE20D}"/>
              </a:ext>
            </a:extLst>
          </p:cNvPr>
          <p:cNvSpPr/>
          <p:nvPr/>
        </p:nvSpPr>
        <p:spPr>
          <a:xfrm>
            <a:off x="5254907" y="3249368"/>
            <a:ext cx="185196" cy="2089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F83DF4-1B08-41E1-9FA9-06C2FA3E02F3}"/>
              </a:ext>
            </a:extLst>
          </p:cNvPr>
          <p:cNvCxnSpPr>
            <a:cxnSpLocks/>
          </p:cNvCxnSpPr>
          <p:nvPr/>
        </p:nvCxnSpPr>
        <p:spPr>
          <a:xfrm flipV="1">
            <a:off x="4953965" y="3415886"/>
            <a:ext cx="351098" cy="3355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B7E1BE-44F2-41A9-99CF-95DA6A7E807A}"/>
              </a:ext>
            </a:extLst>
          </p:cNvPr>
          <p:cNvSpPr/>
          <p:nvPr/>
        </p:nvSpPr>
        <p:spPr>
          <a:xfrm>
            <a:off x="868102" y="3751418"/>
            <a:ext cx="4085863" cy="78535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What is </a:t>
            </a:r>
            <a:r>
              <a:rPr lang="en-US" altLang="ko-KR" sz="24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SCANETChain</a:t>
            </a: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?</a:t>
            </a:r>
            <a:endParaRPr lang="ko-KR" alt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AE021BA-7B5B-4C1E-920A-24B916114200}"/>
              </a:ext>
            </a:extLst>
          </p:cNvPr>
          <p:cNvSpPr/>
          <p:nvPr/>
        </p:nvSpPr>
        <p:spPr>
          <a:xfrm>
            <a:off x="6223322" y="3253069"/>
            <a:ext cx="185196" cy="20892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64F536-8E64-433E-A727-289F808E582F}"/>
              </a:ext>
            </a:extLst>
          </p:cNvPr>
          <p:cNvSpPr/>
          <p:nvPr/>
        </p:nvSpPr>
        <p:spPr>
          <a:xfrm>
            <a:off x="6674735" y="2115836"/>
            <a:ext cx="2851230" cy="78535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Features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5424D57-958E-4C4E-8C8A-B67977F7C7FC}"/>
              </a:ext>
            </a:extLst>
          </p:cNvPr>
          <p:cNvSpPr/>
          <p:nvPr/>
        </p:nvSpPr>
        <p:spPr>
          <a:xfrm>
            <a:off x="10594694" y="3249368"/>
            <a:ext cx="185196" cy="2089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B00267-7753-4E1B-9979-183D16BB5737}"/>
              </a:ext>
            </a:extLst>
          </p:cNvPr>
          <p:cNvSpPr/>
          <p:nvPr/>
        </p:nvSpPr>
        <p:spPr>
          <a:xfrm>
            <a:off x="6348713" y="3751418"/>
            <a:ext cx="3945039" cy="78535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Conclusion</a:t>
            </a:r>
            <a:endParaRPr lang="ko-KR" alt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4F8C96E-44DC-44B3-92BC-D90BD0162AD8}"/>
              </a:ext>
            </a:extLst>
          </p:cNvPr>
          <p:cNvCxnSpPr>
            <a:cxnSpLocks/>
          </p:cNvCxnSpPr>
          <p:nvPr/>
        </p:nvCxnSpPr>
        <p:spPr>
          <a:xfrm flipV="1">
            <a:off x="10254206" y="3438940"/>
            <a:ext cx="351098" cy="3355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BD83768-BD2D-4630-A1EA-87389BDDC856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1FD98B-196B-440B-B94F-DD6FB0880027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E2AF32-2D9A-45E8-B977-EA20FA78E1D7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6718AB2-0FE8-4C99-8D95-39F3CC933E80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80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54B8B5-85BC-4653-A3B6-E5A08E466067}"/>
              </a:ext>
            </a:extLst>
          </p:cNvPr>
          <p:cNvSpPr/>
          <p:nvPr/>
        </p:nvSpPr>
        <p:spPr>
          <a:xfrm>
            <a:off x="0" y="2083443"/>
            <a:ext cx="12192000" cy="2384385"/>
          </a:xfrm>
          <a:prstGeom prst="rect">
            <a:avLst/>
          </a:prstGeom>
          <a:solidFill>
            <a:schemeClr val="bg1">
              <a:alpha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7892B-16BF-42C9-A55C-C4638F40EBEB}"/>
              </a:ext>
            </a:extLst>
          </p:cNvPr>
          <p:cNvSpPr txBox="1"/>
          <p:nvPr/>
        </p:nvSpPr>
        <p:spPr>
          <a:xfrm>
            <a:off x="3880412" y="2675470"/>
            <a:ext cx="4431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#1.</a:t>
            </a:r>
          </a:p>
          <a:p>
            <a:pPr algn="ctr"/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M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OTIVATION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C8DD06-C718-44AE-BFB5-240ABDBE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0" y="1635766"/>
            <a:ext cx="22479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4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í¬ì¼ëª¬ ê³ ì ëí ì´ë¯¸ì§ ê²ìê²°ê³¼">
            <a:extLst>
              <a:ext uri="{FF2B5EF4-FFF2-40B4-BE49-F238E27FC236}">
                <a16:creationId xmlns:a16="http://schemas.microsoft.com/office/drawing/2014/main" id="{3CF712CF-6C4D-41A5-A1D3-D03B0084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811" y="1929361"/>
            <a:ext cx="3573997" cy="2404325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í¬ì¼ëª¬ ê³ ì ëí ì´ë¯¸ì§ ê²ìê²°ê³¼">
            <a:extLst>
              <a:ext uri="{FF2B5EF4-FFF2-40B4-BE49-F238E27FC236}">
                <a16:creationId xmlns:a16="http://schemas.microsoft.com/office/drawing/2014/main" id="{7EC0E91F-4D62-46A2-B7BF-DBECA425B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99" y="1867326"/>
            <a:ext cx="3798793" cy="2528397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58659A-8108-4FE3-868F-CC6C9E21834C}"/>
              </a:ext>
            </a:extLst>
          </p:cNvPr>
          <p:cNvSpPr txBox="1"/>
          <p:nvPr/>
        </p:nvSpPr>
        <p:spPr>
          <a:xfrm>
            <a:off x="678356" y="566569"/>
            <a:ext cx="109548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- AR technology</a:t>
            </a:r>
          </a:p>
          <a:p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example) </a:t>
            </a:r>
            <a:r>
              <a:rPr lang="en-US" altLang="ko-KR" sz="36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Pokemon</a:t>
            </a:r>
            <a:r>
              <a:rPr lang="en-US" altLang="ko-KR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Go, IKEA Place 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E9BD52-3F3C-4BF8-841F-CE2CB3A36114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20CE713-867E-4442-9DDE-038E4ACCBA08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541E122-AAF2-4C6B-9051-DFFBC2D6AA20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02BA66-D942-4876-9B26-77AD14126816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ì´ì¼ì arì ëí ì´ë¯¸ì§ ê²ìê²°ê³¼">
            <a:extLst>
              <a:ext uri="{FF2B5EF4-FFF2-40B4-BE49-F238E27FC236}">
                <a16:creationId xmlns:a16="http://schemas.microsoft.com/office/drawing/2014/main" id="{292178DB-0D22-4B43-8BCC-4FC2F2C0D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00" y="2485883"/>
            <a:ext cx="5075778" cy="3301117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 ì¹´ëê²ìì ëí ì´ë¯¸ì§ ê²ìê²°ê³¼">
            <a:extLst>
              <a:ext uri="{FF2B5EF4-FFF2-40B4-BE49-F238E27FC236}">
                <a16:creationId xmlns:a16="http://schemas.microsoft.com/office/drawing/2014/main" id="{E8AFF5E2-2C28-4FDE-8024-10C7363B8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01" y="4395723"/>
            <a:ext cx="3676474" cy="2068286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2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EC8847-D314-453D-9872-82BC3D9B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10" y="888999"/>
            <a:ext cx="10934503" cy="5079999"/>
          </a:xfrm>
          <a:prstGeom prst="rect">
            <a:avLst/>
          </a:prstGeom>
        </p:spPr>
      </p:pic>
      <p:pic>
        <p:nvPicPr>
          <p:cNvPr id="5122" name="Picture 2" descr="ARì ëí ì´ë¯¸ì§ ê²ìê²°ê³¼">
            <a:extLst>
              <a:ext uri="{FF2B5EF4-FFF2-40B4-BE49-F238E27FC236}">
                <a16:creationId xmlns:a16="http://schemas.microsoft.com/office/drawing/2014/main" id="{0FC9EFD0-6BED-4F27-A289-45A628134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0" r="48427"/>
          <a:stretch/>
        </p:blipFill>
        <p:spPr bwMode="auto">
          <a:xfrm>
            <a:off x="-65988" y="889000"/>
            <a:ext cx="6353666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Rì ëí ì´ë¯¸ì§ ê²ìê²°ê³¼">
            <a:extLst>
              <a:ext uri="{FF2B5EF4-FFF2-40B4-BE49-F238E27FC236}">
                <a16:creationId xmlns:a16="http://schemas.microsoft.com/office/drawing/2014/main" id="{EDD919A6-DACE-4B1F-AA05-C0E8BF1DB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2"/>
          <a:stretch/>
        </p:blipFill>
        <p:spPr bwMode="auto">
          <a:xfrm>
            <a:off x="6287678" y="889000"/>
            <a:ext cx="5904322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lockchain handshake pngì ëí ì´ë¯¸ì§ ê²ìê²°ê³¼">
            <a:extLst>
              <a:ext uri="{FF2B5EF4-FFF2-40B4-BE49-F238E27FC236}">
                <a16:creationId xmlns:a16="http://schemas.microsoft.com/office/drawing/2014/main" id="{420C708E-CD4D-4A94-8521-9C09383D9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80" b="89946" l="1711" r="99079">
                        <a14:foregroundMark x1="32763" y1="71196" x2="34474" y2="74185"/>
                        <a14:foregroundMark x1="32763" y1="77174" x2="32763" y2="77174"/>
                        <a14:foregroundMark x1="35395" y1="79620" x2="36711" y2="79620"/>
                        <a14:foregroundMark x1="33816" y1="81522" x2="33816" y2="81522"/>
                        <a14:foregroundMark x1="31447" y1="76902" x2="31447" y2="76902"/>
                        <a14:foregroundMark x1="42237" y1="79348" x2="42237" y2="79348"/>
                        <a14:foregroundMark x1="41974" y1="78533" x2="41974" y2="78533"/>
                        <a14:foregroundMark x1="41447" y1="76902" x2="43421" y2="78261"/>
                        <a14:foregroundMark x1="44605" y1="79891" x2="50263" y2="87228"/>
                        <a14:foregroundMark x1="50263" y1="87228" x2="50789" y2="85870"/>
                        <a14:foregroundMark x1="60132" y1="72554" x2="66842" y2="74457"/>
                        <a14:foregroundMark x1="66842" y1="74457" x2="66711" y2="72011"/>
                        <a14:foregroundMark x1="10132" y1="41848" x2="5921" y2="30435"/>
                        <a14:foregroundMark x1="5921" y1="30435" x2="6974" y2="19837"/>
                        <a14:foregroundMark x1="3158" y1="21196" x2="2763" y2="20924"/>
                        <a14:foregroundMark x1="2105" y1="19837" x2="2105" y2="19837"/>
                        <a14:foregroundMark x1="1842" y1="13315" x2="1842" y2="13315"/>
                        <a14:foregroundMark x1="1974" y1="11957" x2="1974" y2="11957"/>
                        <a14:foregroundMark x1="2105" y1="10870" x2="2237" y2="11141"/>
                        <a14:foregroundMark x1="5132" y1="10598" x2="6184" y2="11413"/>
                        <a14:foregroundMark x1="7105" y1="11957" x2="5921" y2="11413"/>
                        <a14:foregroundMark x1="3026" y1="15489" x2="3026" y2="15489"/>
                        <a14:foregroundMark x1="4868" y1="15217" x2="4868" y2="15217"/>
                        <a14:foregroundMark x1="3947" y1="17391" x2="3947" y2="17391"/>
                        <a14:foregroundMark x1="3553" y1="12772" x2="3553" y2="12772"/>
                        <a14:foregroundMark x1="4079" y1="23370" x2="4079" y2="23370"/>
                        <a14:foregroundMark x1="27368" y1="68478" x2="27368" y2="68478"/>
                        <a14:foregroundMark x1="65000" y1="43478" x2="65000" y2="43478"/>
                        <a14:foregroundMark x1="65658" y1="42120" x2="65658" y2="42120"/>
                        <a14:foregroundMark x1="89079" y1="42120" x2="89079" y2="42120"/>
                        <a14:foregroundMark x1="93026" y1="37228" x2="94474" y2="29891"/>
                        <a14:foregroundMark x1="93158" y1="11685" x2="93158" y2="11685"/>
                        <a14:foregroundMark x1="92368" y1="12228" x2="93947" y2="10870"/>
                        <a14:foregroundMark x1="94868" y1="15761" x2="94737" y2="14946"/>
                        <a14:foregroundMark x1="96447" y1="15761" x2="96447" y2="15761"/>
                        <a14:foregroundMark x1="99079" y1="7880" x2="99079" y2="7880"/>
                        <a14:foregroundMark x1="98684" y1="10870" x2="98684" y2="10870"/>
                        <a14:foregroundMark x1="98816" y1="16576" x2="98816" y2="16576"/>
                        <a14:foregroundMark x1="96316" y1="20924" x2="96316" y2="20924"/>
                        <a14:foregroundMark x1="96974" y1="20924" x2="96974" y2="20924"/>
                        <a14:foregroundMark x1="95789" y1="17935" x2="95789" y2="17935"/>
                        <a14:foregroundMark x1="95658" y1="23370" x2="95658" y2="23370"/>
                        <a14:foregroundMark x1="95921" y1="12772" x2="95921" y2="12772"/>
                        <a14:foregroundMark x1="97895" y1="12500" x2="97895" y2="12500"/>
                        <a14:foregroundMark x1="3947" y1="18750" x2="3947" y2="18750"/>
                        <a14:backgroundMark x1="13684" y1="30435" x2="13684" y2="30435"/>
                        <a14:backgroundMark x1="11711" y1="27174" x2="14079" y2="32609"/>
                        <a14:backgroundMark x1="26053" y1="48913" x2="29605" y2="52446"/>
                        <a14:backgroundMark x1="70921" y1="56793" x2="74211" y2="52174"/>
                        <a14:backgroundMark x1="84868" y1="36413" x2="89868" y2="29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769" y="3297874"/>
            <a:ext cx="5568916" cy="269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5132D6-1565-42FE-88B6-E12D56E3A268}"/>
              </a:ext>
            </a:extLst>
          </p:cNvPr>
          <p:cNvSpPr txBox="1"/>
          <p:nvPr/>
        </p:nvSpPr>
        <p:spPr>
          <a:xfrm>
            <a:off x="3648974" y="2164477"/>
            <a:ext cx="52774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8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BLOCK CHAIN</a:t>
            </a:r>
            <a:endParaRPr lang="ko-KR" altLang="en-US" sz="6600" b="1" dirty="0">
              <a:solidFill>
                <a:schemeClr val="bg1">
                  <a:lumMod val="85000"/>
                </a:schemeClr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4" descr="ì¤ìºë·ì²´ì¸ pngì ëí ì´ë¯¸ì§ ê²ìê²°ê³¼">
            <a:extLst>
              <a:ext uri="{FF2B5EF4-FFF2-40B4-BE49-F238E27FC236}">
                <a16:creationId xmlns:a16="http://schemas.microsoft.com/office/drawing/2014/main" id="{2A9F2A41-E0A3-4C7D-A3AD-71A6739D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75" y="640439"/>
            <a:ext cx="9923704" cy="5577117"/>
          </a:xfrm>
          <a:prstGeom prst="rect">
            <a:avLst/>
          </a:prstGeom>
          <a:noFill/>
          <a:effectLst>
            <a:softEdge rad="342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1369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24349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27513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54B8B5-85BC-4653-A3B6-E5A08E466067}"/>
              </a:ext>
            </a:extLst>
          </p:cNvPr>
          <p:cNvSpPr/>
          <p:nvPr/>
        </p:nvSpPr>
        <p:spPr>
          <a:xfrm>
            <a:off x="0" y="2083443"/>
            <a:ext cx="12192000" cy="2384385"/>
          </a:xfrm>
          <a:prstGeom prst="rect">
            <a:avLst/>
          </a:prstGeom>
          <a:solidFill>
            <a:schemeClr val="bg1">
              <a:alpha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7892B-16BF-42C9-A55C-C4638F40EBEB}"/>
              </a:ext>
            </a:extLst>
          </p:cNvPr>
          <p:cNvSpPr txBox="1"/>
          <p:nvPr/>
        </p:nvSpPr>
        <p:spPr>
          <a:xfrm>
            <a:off x="3880412" y="2490805"/>
            <a:ext cx="4431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#2.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What is</a:t>
            </a: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</a:t>
            </a:r>
            <a:r>
              <a:rPr lang="en-US" altLang="ko-KR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SCANETChain</a:t>
            </a: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?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C8DD06-C718-44AE-BFB5-240ABDBE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230" y="1635766"/>
            <a:ext cx="22479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0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7FD1E-C4F5-448C-91C5-834B1A05601F}"/>
              </a:ext>
            </a:extLst>
          </p:cNvPr>
          <p:cNvSpPr txBox="1"/>
          <p:nvPr/>
        </p:nvSpPr>
        <p:spPr>
          <a:xfrm>
            <a:off x="417094" y="625642"/>
            <a:ext cx="567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What is </a:t>
            </a:r>
            <a:r>
              <a:rPr lang="en-US" altLang="ko-KR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SCANET</a:t>
            </a:r>
            <a:r>
              <a:rPr lang="en-US" altLang="ko-K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chain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? ”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37460A-79DB-422A-9EFE-8460667D0B89}"/>
              </a:ext>
            </a:extLst>
          </p:cNvPr>
          <p:cNvSpPr/>
          <p:nvPr/>
        </p:nvSpPr>
        <p:spPr>
          <a:xfrm>
            <a:off x="648589" y="1426803"/>
            <a:ext cx="95255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SCANETCHAIN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commercial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dApp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built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NEM </a:t>
            </a:r>
            <a:r>
              <a:rPr lang="ko-KR" altLang="en-US" sz="24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platform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Developed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Commercialization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3F1C83-32DA-485B-97BE-1A25C55BD9CB}"/>
              </a:ext>
            </a:extLst>
          </p:cNvPr>
          <p:cNvSpPr/>
          <p:nvPr/>
        </p:nvSpPr>
        <p:spPr>
          <a:xfrm>
            <a:off x="6246483" y="3885619"/>
            <a:ext cx="49651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The world, beyond your eyes”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012D83-DA52-454A-B565-B1191F3E0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490" y="2412631"/>
            <a:ext cx="4384866" cy="3869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CD544C-15DF-4747-9EE4-2071EB2ADD16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1E951C-7253-4FB1-A34D-A7DD5CF344C4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9A1FAE-91A6-4B32-8B5C-147474C849AC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2952036-0A8B-41E8-AC72-B82571A1759B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3EBBB3-E931-48FF-8C7B-C17EDE61A676}"/>
              </a:ext>
            </a:extLst>
          </p:cNvPr>
          <p:cNvSpPr/>
          <p:nvPr/>
        </p:nvSpPr>
        <p:spPr>
          <a:xfrm>
            <a:off x="5876091" y="748751"/>
            <a:ext cx="3080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: AR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Blockchain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0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7FD1E-C4F5-448C-91C5-834B1A05601F}"/>
              </a:ext>
            </a:extLst>
          </p:cNvPr>
          <p:cNvSpPr txBox="1"/>
          <p:nvPr/>
        </p:nvSpPr>
        <p:spPr>
          <a:xfrm>
            <a:off x="417094" y="625642"/>
            <a:ext cx="567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“ What is </a:t>
            </a:r>
            <a:r>
              <a:rPr lang="en-US" altLang="ko-KR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SCANET</a:t>
            </a:r>
            <a:r>
              <a:rPr lang="en-US" altLang="ko-K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chain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? ”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37460A-79DB-422A-9EFE-8460667D0B89}"/>
              </a:ext>
            </a:extLst>
          </p:cNvPr>
          <p:cNvSpPr/>
          <p:nvPr/>
        </p:nvSpPr>
        <p:spPr>
          <a:xfrm>
            <a:off x="648589" y="1376076"/>
            <a:ext cx="109608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Using </a:t>
            </a: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 technology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SCANETchain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ensures interoperability</a:t>
            </a:r>
          </a:p>
          <a:p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without problems in switching advertising, shopping, content, and social networking services in online and offline environments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CD544C-15DF-4747-9EE4-2071EB2ADD16}"/>
              </a:ext>
            </a:extLst>
          </p:cNvPr>
          <p:cNvCxnSpPr>
            <a:cxnSpLocks/>
          </p:cNvCxnSpPr>
          <p:nvPr/>
        </p:nvCxnSpPr>
        <p:spPr>
          <a:xfrm>
            <a:off x="387755" y="6531478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1E951C-7253-4FB1-A34D-A7DD5CF344C4}"/>
              </a:ext>
            </a:extLst>
          </p:cNvPr>
          <p:cNvCxnSpPr>
            <a:cxnSpLocks/>
          </p:cNvCxnSpPr>
          <p:nvPr/>
        </p:nvCxnSpPr>
        <p:spPr>
          <a:xfrm>
            <a:off x="395469" y="578700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9A1FAE-91A6-4B32-8B5C-147474C849AC}"/>
              </a:ext>
            </a:extLst>
          </p:cNvPr>
          <p:cNvCxnSpPr>
            <a:cxnSpLocks/>
          </p:cNvCxnSpPr>
          <p:nvPr/>
        </p:nvCxnSpPr>
        <p:spPr>
          <a:xfrm>
            <a:off x="10907212" y="321820"/>
            <a:ext cx="9105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2952036-0A8B-41E8-AC72-B82571A1759B}"/>
              </a:ext>
            </a:extLst>
          </p:cNvPr>
          <p:cNvCxnSpPr>
            <a:cxnSpLocks/>
          </p:cNvCxnSpPr>
          <p:nvPr/>
        </p:nvCxnSpPr>
        <p:spPr>
          <a:xfrm>
            <a:off x="11817752" y="321820"/>
            <a:ext cx="0" cy="7448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9D88D5A-2654-4C43-8019-81317A56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98" y="2557398"/>
            <a:ext cx="7351793" cy="3612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365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1101</Words>
  <Application>Microsoft Office PowerPoint</Application>
  <PresentationFormat>와이드스크린</PresentationFormat>
  <Paragraphs>156</Paragraphs>
  <Slides>23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a비타민</vt:lpstr>
      <vt:lpstr>나눔스퀘어 Bold</vt:lpstr>
      <vt:lpstr>나눔스퀘어 ExtraBold</vt:lpstr>
      <vt:lpstr>HY목각파임B</vt:lpstr>
      <vt:lpstr>휴먼엑스포</vt:lpstr>
      <vt:lpstr>맑은 고딕</vt:lpstr>
      <vt:lpstr>Arial</vt:lpstr>
      <vt:lpstr>휴먼옛체</vt:lpstr>
      <vt:lpstr>a바른생각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예지 이</dc:creator>
  <cp:lastModifiedBy>예지 이</cp:lastModifiedBy>
  <cp:revision>194</cp:revision>
  <dcterms:created xsi:type="dcterms:W3CDTF">2018-12-11T05:05:29Z</dcterms:created>
  <dcterms:modified xsi:type="dcterms:W3CDTF">2018-12-12T05:44:17Z</dcterms:modified>
</cp:coreProperties>
</file>